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75" r:id="rId4"/>
    <p:sldId id="283" r:id="rId5"/>
    <p:sldId id="278" r:id="rId6"/>
    <p:sldId id="279" r:id="rId7"/>
    <p:sldId id="286" r:id="rId8"/>
    <p:sldId id="259" r:id="rId9"/>
    <p:sldId id="261" r:id="rId10"/>
    <p:sldId id="281" r:id="rId11"/>
    <p:sldId id="287" r:id="rId12"/>
    <p:sldId id="277" r:id="rId13"/>
    <p:sldId id="276" r:id="rId14"/>
    <p:sldId id="322" r:id="rId15"/>
    <p:sldId id="292" r:id="rId16"/>
    <p:sldId id="282" r:id="rId17"/>
    <p:sldId id="284" r:id="rId18"/>
    <p:sldId id="288" r:id="rId19"/>
    <p:sldId id="289" r:id="rId20"/>
    <p:sldId id="290" r:id="rId21"/>
    <p:sldId id="291" r:id="rId22"/>
    <p:sldId id="323" r:id="rId23"/>
    <p:sldId id="293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14" r:id="rId35"/>
    <p:sldId id="315" r:id="rId36"/>
    <p:sldId id="316" r:id="rId37"/>
    <p:sldId id="318" r:id="rId38"/>
    <p:sldId id="319" r:id="rId39"/>
    <p:sldId id="321" r:id="rId40"/>
    <p:sldId id="273" r:id="rId41"/>
    <p:sldId id="285" r:id="rId42"/>
    <p:sldId id="328" r:id="rId43"/>
    <p:sldId id="295" r:id="rId44"/>
    <p:sldId id="296" r:id="rId45"/>
    <p:sldId id="308" r:id="rId46"/>
    <p:sldId id="309" r:id="rId47"/>
    <p:sldId id="310" r:id="rId48"/>
    <p:sldId id="311" r:id="rId49"/>
    <p:sldId id="312" r:id="rId50"/>
    <p:sldId id="313" r:id="rId51"/>
    <p:sldId id="317" r:id="rId52"/>
    <p:sldId id="324" r:id="rId53"/>
    <p:sldId id="325" r:id="rId54"/>
    <p:sldId id="326" r:id="rId55"/>
    <p:sldId id="327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h/HM8DWvyvW9PzbMBmTBKLNlVK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40"/>
    <a:srgbClr val="506D37"/>
    <a:srgbClr val="CC862E"/>
    <a:srgbClr val="E73032"/>
    <a:srgbClr val="F3D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FA966C-5C06-40D4-9732-D9FA40BD0D54}">
  <a:tblStyle styleId="{2CFA966C-5C06-40D4-9732-D9FA40BD0D5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  <a:tcStyle>
        <a:tcBdr/>
        <a:fill>
          <a:solidFill>
            <a:srgbClr val="F0F0F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F0F0F0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A5A5A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E5316A1-0EC7-41D9-843F-70BA0948E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394" autoAdjust="0"/>
  </p:normalViewPr>
  <p:slideViewPr>
    <p:cSldViewPr snapToGrid="0">
      <p:cViewPr varScale="1">
        <p:scale>
          <a:sx n="82" d="100"/>
          <a:sy n="82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0128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de-DE" dirty="0"/>
              <a:t>Syllabus</a:t>
            </a:r>
            <a:r>
              <a:rPr lang="de-DE" baseline="0" dirty="0"/>
              <a:t> </a:t>
            </a:r>
            <a:r>
              <a:rPr lang="de-DE" baseline="0" dirty="0" err="1"/>
              <a:t>text</a:t>
            </a:r>
            <a:r>
              <a:rPr lang="de-DE" dirty="0"/>
              <a:t>: </a:t>
            </a:r>
            <a:r>
              <a:rPr lang="en-US" dirty="0"/>
              <a:t>Apr 12. Climate Mitigation and Other SDGs: using IAM to explore the synergies and tradeoffs between</a:t>
            </a: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climate mitigation and other sustainable development goals, such as air quality and human health, food</a:t>
            </a:r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security, energy security, and others.</a:t>
            </a:r>
            <a:endParaRPr dirty="0"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96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Iyer</a:t>
            </a:r>
            <a:r>
              <a:rPr lang="de-DE" dirty="0"/>
              <a:t> et 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179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baa33ac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5baa33ac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764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5baa33ac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5baa33ac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29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Accounts </a:t>
            </a:r>
            <a:r>
              <a:rPr lang="de-DE" dirty="0" err="1"/>
              <a:t>for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823030-589A-4A60-AF9C-DA516117203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4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823030-589A-4A60-AF9C-DA516117203B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357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5baa33ac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5baa33ac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016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5baa33ac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5baa33ac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45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baa33ac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5baa33ac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190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7c67ed75_5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7c67ed75_5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485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57c67ed75_5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57c67ed75_5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389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396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7c67ed75_5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7c67ed75_5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98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1e26c697e_0_223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e1e26c697e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846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1e26c697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1e26c697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22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1e26c697e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1e26c697e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170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224c9cf5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224c9cf5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965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24c9cf5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24c9cf5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58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de681247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de681247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0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de6be4ca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de6be4ca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7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de681247c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de681247c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60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e6be4c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de6be4c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6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Target 13.1: Strengthen resilience and adaptive capacity to climate-related disasters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Target 13.2: Integrate climate change measures into policy and planning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Target 13.3: Build knowledge and capacity to meet climate change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b="1" dirty="0"/>
              <a:t>Target 13.A: </a:t>
            </a:r>
            <a:r>
              <a:rPr lang="de-DE" b="1" dirty="0" err="1"/>
              <a:t>Implement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UN Framework </a:t>
            </a:r>
            <a:r>
              <a:rPr lang="de-DE" b="1" dirty="0" err="1"/>
              <a:t>Convention</a:t>
            </a:r>
            <a:r>
              <a:rPr lang="de-DE" b="1" dirty="0"/>
              <a:t> on </a:t>
            </a:r>
            <a:r>
              <a:rPr lang="de-DE" b="1" dirty="0" err="1"/>
              <a:t>Climate</a:t>
            </a:r>
            <a:r>
              <a:rPr lang="de-DE" b="1" dirty="0"/>
              <a:t> Change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Target 13.B: Promote mechanisms to raise capacity for planning and management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902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5086ff58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5086ff58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066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7192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Food </a:t>
            </a:r>
            <a:r>
              <a:rPr lang="de-DE" dirty="0" err="1"/>
              <a:t>security</a:t>
            </a:r>
            <a:endParaRPr lang="de-DE" dirty="0"/>
          </a:p>
          <a:p>
            <a:r>
              <a:rPr lang="de-DE" dirty="0"/>
              <a:t>Land-</a:t>
            </a:r>
            <a:r>
              <a:rPr lang="de-DE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endParaRPr lang="de-DE" baseline="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018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22cf6cc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222cf6cc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84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de6be4ca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de6be4ca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726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de681247c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de681247c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188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de6be4ca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de6be4ca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337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de6be4ca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de6be4ca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424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5baa33ac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5baa33ac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498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de681247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de681247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7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7A4C3-CAFD-4973-870D-7EE49C43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356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8535F-C297-4B6C-AF2B-5CF024CD1C7B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230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8535F-C297-4B6C-AF2B-5CF024CD1C7B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37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8535F-C297-4B6C-AF2B-5CF024CD1C7B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9644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78535F-C297-4B6C-AF2B-5CF024CD1C7B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475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C6F81-177B-4F42-854B-7415B8D8D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17A4C3-CAFD-4973-870D-7EE49C43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6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12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221" name="Google Shape;2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867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221" name="Google Shape;22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2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ahom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ctrTitle"/>
          </p:nvPr>
        </p:nvSpPr>
        <p:spPr>
          <a:xfrm>
            <a:off x="1495425" y="17129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ubTitle" idx="1"/>
          </p:nvPr>
        </p:nvSpPr>
        <p:spPr>
          <a:xfrm>
            <a:off x="1495425" y="419258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ahoma"/>
                <a:ea typeface="Tahoma"/>
                <a:cs typeface="Tahoma"/>
                <a:sym typeface="Tahom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4"/>
          <p:cNvSpPr txBox="1"/>
          <p:nvPr/>
        </p:nvSpPr>
        <p:spPr>
          <a:xfrm>
            <a:off x="6454323" y="533470"/>
            <a:ext cx="549102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Center for Global Sustainability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Analytics for Ambition | Collective 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88918" y="6516689"/>
            <a:ext cx="2889249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A11DA-FCFA-40A2-8A7C-551411CC873A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279441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88918" y="6516689"/>
            <a:ext cx="2889249" cy="320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4CD66-9604-4305-B5A8-78B29733E3FB}" type="slidenum">
              <a:rPr lang="en-US"/>
              <a:pPr>
                <a:defRPr/>
              </a:pPr>
              <a:t>‹#›</a:t>
            </a:fld>
            <a:r>
              <a:rPr lang="en-US"/>
              <a:t>, date</a:t>
            </a:r>
          </a:p>
        </p:txBody>
      </p:sp>
    </p:spTree>
    <p:extLst>
      <p:ext uri="{BB962C8B-B14F-4D97-AF65-F5344CB8AC3E}">
        <p14:creationId xmlns:p14="http://schemas.microsoft.com/office/powerpoint/2010/main" val="181829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/>
          <p:nvPr/>
        </p:nvSpPr>
        <p:spPr>
          <a:xfrm>
            <a:off x="356925" y="-51922"/>
            <a:ext cx="274216" cy="6858000"/>
          </a:xfrm>
          <a:prstGeom prst="rect">
            <a:avLst/>
          </a:prstGeom>
          <a:solidFill>
            <a:srgbClr val="B30D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1" descr="Flag of Maryland.sv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81395" y="6308142"/>
            <a:ext cx="825500" cy="27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1" descr="Flag of Maryland.sv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81394" y="279509"/>
            <a:ext cx="825501" cy="27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  <a:defRPr sz="3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/>
          <p:nvPr/>
        </p:nvSpPr>
        <p:spPr>
          <a:xfrm>
            <a:off x="9410700" y="64004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31.png"/><Relationship Id="rId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2/2017EF000632" TargetMode="External"/><Relationship Id="rId3" Type="http://schemas.openxmlformats.org/officeDocument/2006/relationships/hyperlink" Target="https://doi.org/10.1007/s10584-013-0897-y" TargetMode="External"/><Relationship Id="rId7" Type="http://schemas.openxmlformats.org/officeDocument/2006/relationships/hyperlink" Target="https://doi.org/10.1088/1748-9326/aaafe3" TargetMode="External"/><Relationship Id="rId12" Type="http://schemas.openxmlformats.org/officeDocument/2006/relationships/hyperlink" Target="https://doi.org/10.1088/1748-9326/11/3/034022" TargetMode="External"/><Relationship Id="rId2" Type="http://schemas.openxmlformats.org/officeDocument/2006/relationships/hyperlink" Target="https://doi.org/10.1088/1748-9326/aac3e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467-019-13067-8" TargetMode="External"/><Relationship Id="rId11" Type="http://schemas.openxmlformats.org/officeDocument/2006/relationships/hyperlink" Target="https://doi.org/10.1016/j.glt.2019.10.004" TargetMode="External"/><Relationship Id="rId5" Type="http://schemas.openxmlformats.org/officeDocument/2006/relationships/hyperlink" Target="https://doi.org/10.1038/s41558-017-0039-z" TargetMode="External"/><Relationship Id="rId10" Type="http://schemas.openxmlformats.org/officeDocument/2006/relationships/hyperlink" Target="https://doi.org/10.1038/s41558-021-01098-3" TargetMode="External"/><Relationship Id="rId4" Type="http://schemas.openxmlformats.org/officeDocument/2006/relationships/hyperlink" Target="https://doi.org/10.1038/s41893-019-0334-y" TargetMode="External"/><Relationship Id="rId9" Type="http://schemas.openxmlformats.org/officeDocument/2006/relationships/hyperlink" Target="https://doi.org/10.1038/s41467-021-22315-9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12" Type="http://schemas.openxmlformats.org/officeDocument/2006/relationships/image" Target="../media/image7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12" Type="http://schemas.openxmlformats.org/officeDocument/2006/relationships/image" Target="../media/image7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Climate Mitigation and Other SDGs</a:t>
            </a:r>
            <a:endParaRPr sz="3600"/>
          </a:p>
        </p:txBody>
      </p:sp>
      <p:sp>
        <p:nvSpPr>
          <p:cNvPr id="187" name="Google Shape;187;p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dirty="0"/>
              <a:t>PLCY-798K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dirty="0"/>
              <a:t>Integrated Human-Earth System Modeling and Policy Assessment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 dirty="0"/>
              <a:t>April 12, 2023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dirty="0"/>
          </a:p>
        </p:txBody>
      </p:sp>
      <p:pic>
        <p:nvPicPr>
          <p:cNvPr id="188" name="Google Shape;188;p1" descr="Screen Shot 2015-08-31 at 1.17.3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9382" y="469179"/>
            <a:ext cx="4322618" cy="124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Trade-offs of different land and bioenergy policies on the path to achieving climate targets</a:t>
            </a:r>
            <a:endParaRPr dirty="0"/>
          </a:p>
        </p:txBody>
      </p:sp>
      <p:sp>
        <p:nvSpPr>
          <p:cNvPr id="224" name="Google Shape;224;p5"/>
          <p:cNvSpPr txBox="1"/>
          <p:nvPr/>
        </p:nvSpPr>
        <p:spPr>
          <a:xfrm>
            <a:off x="4789716" y="6289874"/>
            <a:ext cx="43610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 et al. (2014),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Climatic Change</a:t>
            </a:r>
            <a:endParaRPr/>
          </a:p>
        </p:txBody>
      </p:sp>
      <p:pic>
        <p:nvPicPr>
          <p:cNvPr id="225" name="Google Shape;225;p5"/>
          <p:cNvPicPr preferRelativeResize="0"/>
          <p:nvPr/>
        </p:nvPicPr>
        <p:blipFill rotWithShape="1">
          <a:blip r:embed="rId3">
            <a:alphaModFix/>
          </a:blip>
          <a:srcRect r="50645" b="8617"/>
          <a:stretch/>
        </p:blipFill>
        <p:spPr>
          <a:xfrm>
            <a:off x="8082252" y="1607025"/>
            <a:ext cx="4109748" cy="44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1" y="1817740"/>
            <a:ext cx="7244051" cy="447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2;p7"/>
          <p:cNvPicPr preferRelativeResize="0"/>
          <p:nvPr/>
        </p:nvPicPr>
        <p:blipFill rotWithShape="1">
          <a:blip r:embed="rId3">
            <a:alphaModFix/>
          </a:blip>
          <a:srcRect l="50645" b="8385"/>
          <a:stretch/>
        </p:blipFill>
        <p:spPr>
          <a:xfrm>
            <a:off x="3888461" y="1732216"/>
            <a:ext cx="4182914" cy="456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20" y="889849"/>
            <a:ext cx="701421" cy="701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753" y="889849"/>
            <a:ext cx="701422" cy="7014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610" y="889848"/>
            <a:ext cx="701422" cy="7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72" y="903340"/>
            <a:ext cx="687930" cy="68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30" y="1009009"/>
            <a:ext cx="9144000" cy="585681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SDG Indicators and Modeling Tools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2F25E0-9876-2845-BD57-9944C48F09E3}"/>
              </a:ext>
            </a:extLst>
          </p:cNvPr>
          <p:cNvSpPr txBox="1"/>
          <p:nvPr/>
        </p:nvSpPr>
        <p:spPr>
          <a:xfrm>
            <a:off x="10207609" y="5843208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dirty="0">
                <a:latin typeface="Arial" pitchFamily="34" charset="0"/>
                <a:ea typeface="ＭＳ Ｐゴシック" pitchFamily="34" charset="-128"/>
              </a:rPr>
              <a:t>CD-Links Project </a:t>
            </a:r>
            <a:br>
              <a:rPr lang="en-US" dirty="0">
                <a:latin typeface="Arial" pitchFamily="34" charset="0"/>
                <a:ea typeface="ＭＳ Ｐゴシック" pitchFamily="34" charset="-128"/>
              </a:rPr>
            </a:br>
            <a:r>
              <a:rPr lang="en-US" dirty="0">
                <a:latin typeface="Arial" pitchFamily="34" charset="0"/>
                <a:ea typeface="ＭＳ Ｐゴシック" pitchFamily="34" charset="-128"/>
              </a:rPr>
              <a:t>http://www.cd-links.org</a:t>
            </a:r>
            <a:endParaRPr lang="en-US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004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708579"/>
            <a:ext cx="10896600" cy="999833"/>
          </a:xfrm>
        </p:spPr>
        <p:txBody>
          <a:bodyPr/>
          <a:lstStyle/>
          <a:p>
            <a:pPr marL="50800" lvl="0">
              <a:spcBef>
                <a:spcPts val="1000"/>
              </a:spcBef>
              <a:buSzPts val="2800"/>
            </a:pPr>
            <a:r>
              <a:rPr lang="en-US" dirty="0"/>
              <a:t>Many IAMs try to optimize (explicitly or implicitly) social welfare (human well-being)</a:t>
            </a:r>
            <a:br>
              <a:rPr lang="en-US" dirty="0"/>
            </a:br>
            <a:br>
              <a:rPr lang="en-US" dirty="0"/>
            </a:br>
            <a:r>
              <a:rPr lang="en-US" sz="2800" b="0" dirty="0"/>
              <a:t>SDGs try to operationalize both human well-being, and its different preconditions more explicitly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2604" y="2519714"/>
            <a:ext cx="3895165" cy="753036"/>
          </a:xfrm>
          <a:solidFill>
            <a:srgbClr val="F3D80D"/>
          </a:solidFill>
        </p:spPr>
        <p:txBody>
          <a:bodyPr/>
          <a:lstStyle/>
          <a:p>
            <a:pPr marL="50800" indent="0">
              <a:buNone/>
            </a:pPr>
            <a:r>
              <a:rPr lang="de-DE" b="1" dirty="0"/>
              <a:t>Human </a:t>
            </a:r>
            <a:r>
              <a:rPr lang="de-DE" b="1" dirty="0" err="1"/>
              <a:t>development</a:t>
            </a:r>
            <a:r>
              <a:rPr lang="de-DE" b="1" dirty="0"/>
              <a:t>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947157" y="5664217"/>
            <a:ext cx="3895165" cy="7530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 err="1"/>
              <a:t>Resource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endParaRPr lang="de-DE" b="1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36985" y="4400261"/>
            <a:ext cx="3895165" cy="7530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/>
              <a:t>Earth System</a:t>
            </a:r>
          </a:p>
        </p:txBody>
      </p:sp>
      <p:cxnSp>
        <p:nvCxnSpPr>
          <p:cNvPr id="7" name="Straight Arrow Connector 6"/>
          <p:cNvCxnSpPr>
            <a:stCxn id="4" idx="0"/>
            <a:endCxn id="3" idx="2"/>
          </p:cNvCxnSpPr>
          <p:nvPr/>
        </p:nvCxnSpPr>
        <p:spPr>
          <a:xfrm flipH="1" flipV="1">
            <a:off x="5880187" y="3272750"/>
            <a:ext cx="14553" cy="239146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5" idx="0"/>
          </p:cNvCxnSpPr>
          <p:nvPr/>
        </p:nvCxnSpPr>
        <p:spPr>
          <a:xfrm>
            <a:off x="7827769" y="2896232"/>
            <a:ext cx="2256799" cy="150402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1"/>
            <a:endCxn id="3" idx="2"/>
          </p:cNvCxnSpPr>
          <p:nvPr/>
        </p:nvCxnSpPr>
        <p:spPr>
          <a:xfrm flipH="1" flipV="1">
            <a:off x="5880187" y="3272750"/>
            <a:ext cx="2256798" cy="1504029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 txBox="1">
            <a:spLocks/>
          </p:cNvSpPr>
          <p:nvPr/>
        </p:nvSpPr>
        <p:spPr>
          <a:xfrm>
            <a:off x="723311" y="4434218"/>
            <a:ext cx="2484123" cy="7530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 err="1"/>
              <a:t>Governance</a:t>
            </a:r>
            <a:endParaRPr lang="de-DE" b="1" dirty="0"/>
          </a:p>
        </p:txBody>
      </p:sp>
      <p:cxnSp>
        <p:nvCxnSpPr>
          <p:cNvPr id="16" name="Straight Arrow Connector 15"/>
          <p:cNvCxnSpPr>
            <a:stCxn id="15" idx="3"/>
            <a:endCxn id="3" idx="1"/>
          </p:cNvCxnSpPr>
          <p:nvPr/>
        </p:nvCxnSpPr>
        <p:spPr>
          <a:xfrm flipV="1">
            <a:off x="3207434" y="2896232"/>
            <a:ext cx="725170" cy="1914504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4" idx="1"/>
          </p:cNvCxnSpPr>
          <p:nvPr/>
        </p:nvCxnSpPr>
        <p:spPr>
          <a:xfrm>
            <a:off x="3207434" y="4810736"/>
            <a:ext cx="739723" cy="1229999"/>
          </a:xfrm>
          <a:prstGeom prst="straightConnector1">
            <a:avLst/>
          </a:prstGeom>
          <a:ln w="539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1"/>
            <a:endCxn id="4" idx="0"/>
          </p:cNvCxnSpPr>
          <p:nvPr/>
        </p:nvCxnSpPr>
        <p:spPr>
          <a:xfrm flipH="1">
            <a:off x="5894740" y="4776779"/>
            <a:ext cx="2242245" cy="887438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81874" y="4452647"/>
            <a:ext cx="141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Implicit</a:t>
            </a:r>
            <a:r>
              <a:rPr lang="de-DE" sz="1600" dirty="0"/>
              <a:t> </a:t>
            </a:r>
            <a:r>
              <a:rPr lang="de-DE" sz="1600" dirty="0" err="1"/>
              <a:t>assumptions</a:t>
            </a:r>
            <a:endParaRPr lang="de-DE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616297" y="4491240"/>
            <a:ext cx="141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newer</a:t>
            </a:r>
            <a:r>
              <a:rPr lang="de-DE" sz="1600" dirty="0"/>
              <a:t> </a:t>
            </a:r>
            <a:r>
              <a:rPr lang="de-DE" sz="1600" dirty="0" err="1"/>
              <a:t>studies</a:t>
            </a:r>
            <a:endParaRPr lang="de-DE" sz="1600" dirty="0"/>
          </a:p>
        </p:txBody>
      </p:sp>
      <p:cxnSp>
        <p:nvCxnSpPr>
          <p:cNvPr id="31" name="Straight Arrow Connector 30"/>
          <p:cNvCxnSpPr>
            <a:stCxn id="4" idx="3"/>
            <a:endCxn id="5" idx="2"/>
          </p:cNvCxnSpPr>
          <p:nvPr/>
        </p:nvCxnSpPr>
        <p:spPr>
          <a:xfrm flipV="1">
            <a:off x="7842322" y="5153297"/>
            <a:ext cx="2242246" cy="88743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68525" y="2277410"/>
            <a:ext cx="2624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Max U(C) ?</a:t>
            </a:r>
            <a:br>
              <a:rPr lang="de-DE" sz="1600" dirty="0"/>
            </a:br>
            <a:r>
              <a:rPr lang="de-DE" sz="1600" dirty="0"/>
              <a:t>Min $ ?</a:t>
            </a:r>
          </a:p>
          <a:p>
            <a:r>
              <a:rPr lang="de-DE" sz="1600" dirty="0"/>
              <a:t>Multi-</a:t>
            </a:r>
            <a:r>
              <a:rPr lang="de-DE" sz="1600" dirty="0" err="1"/>
              <a:t>criteria</a:t>
            </a:r>
            <a:r>
              <a:rPr lang="de-DE" sz="1600" dirty="0"/>
              <a:t> </a:t>
            </a:r>
            <a:r>
              <a:rPr lang="de-DE" sz="1600" dirty="0" err="1"/>
              <a:t>optimization</a:t>
            </a:r>
            <a:r>
              <a:rPr lang="de-DE" sz="16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5199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3779885" y="1068577"/>
            <a:ext cx="3895165" cy="753036"/>
          </a:xfrm>
          <a:prstGeom prst="rect">
            <a:avLst/>
          </a:prstGeom>
          <a:solidFill>
            <a:srgbClr val="F3D80D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/>
              <a:t>Human </a:t>
            </a:r>
            <a:r>
              <a:rPr lang="de-DE" b="1" dirty="0" err="1"/>
              <a:t>development</a:t>
            </a:r>
            <a:r>
              <a:rPr lang="de-DE" b="1" dirty="0"/>
              <a:t> 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298885" y="1068577"/>
            <a:ext cx="3895165" cy="7530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 err="1"/>
              <a:t>Resource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endParaRPr lang="de-DE" b="1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298885" y="5086005"/>
            <a:ext cx="3895165" cy="7530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/>
              <a:t>Earth System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3311" y="3102970"/>
            <a:ext cx="2484123" cy="75303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 indent="0">
              <a:buFont typeface="Arial"/>
              <a:buNone/>
            </a:pPr>
            <a:r>
              <a:rPr lang="de-DE" b="1" dirty="0" err="1"/>
              <a:t>Governance</a:t>
            </a:r>
            <a:endParaRPr lang="de-DE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coupling</a:t>
            </a:r>
            <a:r>
              <a:rPr lang="de-DE" dirty="0"/>
              <a:t> – </a:t>
            </a:r>
            <a:r>
              <a:rPr lang="de-DE" dirty="0" err="1"/>
              <a:t>first</a:t>
            </a:r>
            <a:r>
              <a:rPr lang="de-DE" dirty="0"/>
              <a:t> (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stylized</a:t>
            </a:r>
            <a:r>
              <a:rPr lang="de-DE" dirty="0"/>
              <a:t>) </a:t>
            </a:r>
            <a:r>
              <a:rPr lang="de-DE" dirty="0" err="1"/>
              <a:t>attempt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7459" y="1728743"/>
            <a:ext cx="9059831" cy="4313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63569" y="6434881"/>
            <a:ext cx="2361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Source: 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Moore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et al. (2022)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457459" y="5325035"/>
            <a:ext cx="5773390" cy="102769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78508" y="1463025"/>
            <a:ext cx="1935404" cy="149486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75050" y="1463025"/>
            <a:ext cx="623835" cy="7588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1314128" y="1926992"/>
            <a:ext cx="90896" cy="295584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1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section</a:t>
            </a:r>
            <a:r>
              <a:rPr lang="de-DE" dirty="0"/>
              <a:t> 1.: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SDGs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global human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UN GA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agreed</a:t>
            </a:r>
            <a:r>
              <a:rPr lang="de-DE" dirty="0"/>
              <a:t> on in 2015</a:t>
            </a:r>
          </a:p>
          <a:p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comprehensively</a:t>
            </a:r>
            <a:r>
              <a:rPr lang="de-DE" dirty="0"/>
              <a:t> </a:t>
            </a:r>
            <a:r>
              <a:rPr lang="de-DE" dirty="0" err="1"/>
              <a:t>cover</a:t>
            </a:r>
            <a:r>
              <a:rPr lang="de-DE" dirty="0"/>
              <a:t> all relevant 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human </a:t>
            </a:r>
            <a:r>
              <a:rPr lang="de-DE" dirty="0" err="1"/>
              <a:t>development</a:t>
            </a:r>
            <a:r>
              <a:rPr lang="de-DE" dirty="0"/>
              <a:t>,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governance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earth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</a:p>
          <a:p>
            <a:r>
              <a:rPr lang="de-DE" dirty="0"/>
              <a:t>IAMs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traditionally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r>
              <a:rPr lang="de-DE" dirty="0" err="1"/>
              <a:t>Comprehensive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still </a:t>
            </a:r>
            <a:r>
              <a:rPr lang="de-DE" dirty="0" err="1"/>
              <a:t>illusionary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72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SDG </a:t>
            </a:r>
            <a:r>
              <a:rPr lang="de-DE" dirty="0" err="1"/>
              <a:t>interactions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1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SDG </a:t>
            </a:r>
            <a:r>
              <a:rPr lang="de-DE" dirty="0" err="1"/>
              <a:t>interactions</a:t>
            </a:r>
            <a:r>
              <a:rPr lang="de-DE" dirty="0"/>
              <a:t> - </a:t>
            </a:r>
            <a:r>
              <a:rPr lang="de-DE" dirty="0" err="1"/>
              <a:t>empirical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157255"/>
            <a:ext cx="4874078" cy="4998463"/>
          </a:xfrm>
        </p:spPr>
        <p:txBody>
          <a:bodyPr>
            <a:normAutofit/>
          </a:bodyPr>
          <a:lstStyle/>
          <a:p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SDG </a:t>
            </a:r>
            <a:r>
              <a:rPr lang="de-DE" dirty="0" err="1"/>
              <a:t>indicators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200 countries:</a:t>
            </a:r>
          </a:p>
          <a:p>
            <a:pPr lvl="1"/>
            <a:r>
              <a:rPr lang="de-DE" dirty="0"/>
              <a:t>Overall positive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dominates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b="1" dirty="0">
                <a:solidFill>
                  <a:srgbClr val="E73032"/>
                </a:solidFill>
              </a:rPr>
              <a:t>SDG 1 (</a:t>
            </a:r>
            <a:r>
              <a:rPr lang="de-DE" b="1" dirty="0" err="1">
                <a:solidFill>
                  <a:srgbClr val="E73032"/>
                </a:solidFill>
              </a:rPr>
              <a:t>no</a:t>
            </a:r>
            <a:r>
              <a:rPr lang="de-DE" b="1" dirty="0">
                <a:solidFill>
                  <a:srgbClr val="E73032"/>
                </a:solidFill>
              </a:rPr>
              <a:t> </a:t>
            </a:r>
            <a:r>
              <a:rPr lang="de-DE" b="1" dirty="0" err="1">
                <a:solidFill>
                  <a:srgbClr val="E73032"/>
                </a:solidFill>
              </a:rPr>
              <a:t>poverty</a:t>
            </a:r>
            <a:r>
              <a:rPr lang="de-DE" b="1" dirty="0">
                <a:solidFill>
                  <a:srgbClr val="E73032"/>
                </a:solidFill>
              </a:rPr>
              <a:t>); </a:t>
            </a:r>
            <a:r>
              <a:rPr lang="de-DE" b="1" dirty="0">
                <a:solidFill>
                  <a:srgbClr val="CC862E"/>
                </a:solidFill>
              </a:rPr>
              <a:t>SDG 12 (</a:t>
            </a:r>
            <a:r>
              <a:rPr lang="de-DE" b="1" dirty="0" err="1">
                <a:solidFill>
                  <a:srgbClr val="CC862E"/>
                </a:solidFill>
              </a:rPr>
              <a:t>Responsible</a:t>
            </a:r>
            <a:r>
              <a:rPr lang="de-DE" b="1" dirty="0">
                <a:solidFill>
                  <a:srgbClr val="CC862E"/>
                </a:solidFill>
              </a:rPr>
              <a:t> </a:t>
            </a:r>
            <a:r>
              <a:rPr lang="de-DE" b="1" dirty="0" err="1">
                <a:solidFill>
                  <a:srgbClr val="CC862E"/>
                </a:solidFill>
              </a:rPr>
              <a:t>consumption</a:t>
            </a:r>
            <a:r>
              <a:rPr lang="de-DE" b="1" dirty="0">
                <a:solidFill>
                  <a:srgbClr val="CC862E"/>
                </a:solidFill>
              </a:rPr>
              <a:t> </a:t>
            </a:r>
            <a:r>
              <a:rPr lang="de-DE" b="1" dirty="0" err="1">
                <a:solidFill>
                  <a:srgbClr val="CC862E"/>
                </a:solidFill>
              </a:rPr>
              <a:t>and</a:t>
            </a:r>
            <a:r>
              <a:rPr lang="de-DE" b="1" dirty="0">
                <a:solidFill>
                  <a:srgbClr val="CC862E"/>
                </a:solidFill>
              </a:rPr>
              <a:t> </a:t>
            </a:r>
            <a:r>
              <a:rPr lang="de-DE" b="1" dirty="0" err="1">
                <a:solidFill>
                  <a:srgbClr val="CC862E"/>
                </a:solidFill>
              </a:rPr>
              <a:t>production</a:t>
            </a:r>
            <a:r>
              <a:rPr lang="de-DE" b="1" dirty="0">
                <a:solidFill>
                  <a:srgbClr val="CC862E"/>
                </a:solidFill>
              </a:rPr>
              <a:t>)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trade-offs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SDGs</a:t>
            </a:r>
          </a:p>
        </p:txBody>
      </p:sp>
      <p:pic>
        <p:nvPicPr>
          <p:cNvPr id="6" name="Main graphic"/>
          <p:cNvPicPr/>
          <p:nvPr/>
        </p:nvPicPr>
        <p:blipFill rotWithShape="1">
          <a:blip r:embed="rId2"/>
          <a:srcRect l="47893" b="9030"/>
          <a:stretch/>
        </p:blipFill>
        <p:spPr>
          <a:xfrm>
            <a:off x="10744200" y="1312225"/>
            <a:ext cx="1141155" cy="4688525"/>
          </a:xfrm>
          <a:prstGeom prst="rect">
            <a:avLst/>
          </a:prstGeom>
          <a:ln>
            <a:noFill/>
          </a:ln>
        </p:spPr>
      </p:pic>
      <p:pic>
        <p:nvPicPr>
          <p:cNvPr id="7" name="Main graphic"/>
          <p:cNvPicPr/>
          <p:nvPr/>
        </p:nvPicPr>
        <p:blipFill>
          <a:blip r:embed="rId3"/>
          <a:stretch/>
        </p:blipFill>
        <p:spPr>
          <a:xfrm>
            <a:off x="5905500" y="1335375"/>
            <a:ext cx="4859564" cy="434152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886450" y="1260182"/>
            <a:ext cx="266700" cy="4416718"/>
          </a:xfrm>
          <a:prstGeom prst="rect">
            <a:avLst/>
          </a:prstGeom>
          <a:noFill/>
          <a:ln w="38100">
            <a:solidFill>
              <a:srgbClr val="E7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8705850" y="4136732"/>
            <a:ext cx="266700" cy="1548000"/>
          </a:xfrm>
          <a:prstGeom prst="rect">
            <a:avLst/>
          </a:prstGeom>
          <a:noFill/>
          <a:ln w="38100">
            <a:solidFill>
              <a:srgbClr val="CC8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5886450" y="4136732"/>
            <a:ext cx="3096000" cy="266400"/>
          </a:xfrm>
          <a:prstGeom prst="rect">
            <a:avLst/>
          </a:prstGeom>
          <a:noFill/>
          <a:ln w="38100">
            <a:solidFill>
              <a:srgbClr val="CC86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1428155" y="5543550"/>
            <a:ext cx="537965" cy="61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oogle Shape;93;p18"/>
          <p:cNvSpPr txBox="1"/>
          <p:nvPr/>
        </p:nvSpPr>
        <p:spPr>
          <a:xfrm>
            <a:off x="8953500" y="6261100"/>
            <a:ext cx="3050083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 dirty="0"/>
              <a:t>Pradhan et al. (2017)</a:t>
            </a:r>
            <a:endParaRPr sz="1867" dirty="0"/>
          </a:p>
        </p:txBody>
      </p:sp>
      <p:sp>
        <p:nvSpPr>
          <p:cNvPr id="13" name="Rectangle 12"/>
          <p:cNvSpPr/>
          <p:nvPr/>
        </p:nvSpPr>
        <p:spPr>
          <a:xfrm>
            <a:off x="8947899" y="4432564"/>
            <a:ext cx="266700" cy="1260000"/>
          </a:xfrm>
          <a:prstGeom prst="rect">
            <a:avLst/>
          </a:prstGeom>
          <a:noFill/>
          <a:ln w="38100">
            <a:solidFill>
              <a:srgbClr val="506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5877489" y="4432564"/>
            <a:ext cx="3348000" cy="266400"/>
          </a:xfrm>
          <a:prstGeom prst="rect">
            <a:avLst/>
          </a:prstGeom>
          <a:noFill/>
          <a:ln w="38100">
            <a:solidFill>
              <a:srgbClr val="506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7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3600" dirty="0">
                <a:solidFill>
                  <a:schemeClr val="tx1"/>
                </a:solidFill>
              </a:rPr>
              <a:t>Climate action and SDGs are interconnected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33" y="1041035"/>
            <a:ext cx="9268235" cy="55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953500" y="6261100"/>
            <a:ext cx="3050083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 dirty="0"/>
              <a:t>Fuso Nerini et al. (2019)</a:t>
            </a:r>
            <a:endParaRPr sz="1867" dirty="0"/>
          </a:p>
        </p:txBody>
      </p:sp>
      <p:sp>
        <p:nvSpPr>
          <p:cNvPr id="5" name="Google Shape;289;p31"/>
          <p:cNvSpPr/>
          <p:nvPr/>
        </p:nvSpPr>
        <p:spPr>
          <a:xfrm>
            <a:off x="6804213" y="1763774"/>
            <a:ext cx="1600199" cy="79116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" name="Google Shape;289;p31"/>
          <p:cNvSpPr/>
          <p:nvPr/>
        </p:nvSpPr>
        <p:spPr>
          <a:xfrm>
            <a:off x="1370033" y="1067929"/>
            <a:ext cx="1964838" cy="79116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7455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3600" dirty="0">
                <a:solidFill>
                  <a:schemeClr val="tx1"/>
                </a:solidFill>
              </a:rPr>
              <a:t>Energy and SDGs are interconnected 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8953500" y="6261100"/>
            <a:ext cx="3050083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 dirty="0"/>
              <a:t>McCollum et al. (2018)</a:t>
            </a:r>
            <a:endParaRPr sz="1867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/>
          <a:stretch/>
        </p:blipFill>
        <p:spPr>
          <a:xfrm>
            <a:off x="806829" y="932329"/>
            <a:ext cx="10560418" cy="54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1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086600" y="3518118"/>
            <a:ext cx="2590801" cy="1815882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>
              <a:defRPr/>
            </a:pPr>
            <a:r>
              <a:rPr lang="de-DE" b="0" dirty="0" err="1">
                <a:ea typeface="ヒラギノ角ゴ Pro W3"/>
              </a:rPr>
              <a:t>Related</a:t>
            </a:r>
            <a:r>
              <a:rPr lang="de-DE" b="0" dirty="0">
                <a:ea typeface="ヒラギノ角ゴ Pro W3"/>
              </a:rPr>
              <a:t> </a:t>
            </a:r>
            <a:r>
              <a:rPr lang="de-DE" dirty="0" err="1">
                <a:ea typeface="ヒラギノ角ゴ Pro W3"/>
              </a:rPr>
              <a:t>midpoint</a:t>
            </a:r>
            <a:r>
              <a:rPr lang="de-DE" dirty="0">
                <a:ea typeface="ヒラギノ角ゴ Pro W3"/>
              </a:rPr>
              <a:t> </a:t>
            </a:r>
            <a:r>
              <a:rPr lang="de-DE" dirty="0" err="1">
                <a:ea typeface="ヒラギノ角ゴ Pro W3"/>
              </a:rPr>
              <a:t>impacts</a:t>
            </a:r>
            <a:r>
              <a:rPr lang="de-DE" b="0" dirty="0">
                <a:ea typeface="ヒラギノ角ゴ Pro W3"/>
              </a:rPr>
              <a:t>, </a:t>
            </a:r>
            <a:r>
              <a:rPr lang="de-DE" b="0" i="1" dirty="0" err="1">
                <a:ea typeface="ヒラギノ角ゴ Pro W3"/>
              </a:rPr>
              <a:t>including</a:t>
            </a:r>
            <a:r>
              <a:rPr lang="de-DE" b="0" i="1" dirty="0">
                <a:ea typeface="ヒラギノ角ゴ Pro W3"/>
              </a:rPr>
              <a:t> </a:t>
            </a:r>
            <a:r>
              <a:rPr lang="de-DE" b="0" i="1" dirty="0" err="1">
                <a:ea typeface="ヒラギノ角ゴ Pro W3"/>
              </a:rPr>
              <a:t>indirect</a:t>
            </a:r>
            <a:r>
              <a:rPr lang="de-DE" b="0" i="1" dirty="0">
                <a:ea typeface="ヒラギノ角ゴ Pro W3"/>
              </a:rPr>
              <a:t> </a:t>
            </a:r>
            <a:r>
              <a:rPr lang="de-DE" b="0" i="1" dirty="0" err="1">
                <a:ea typeface="ヒラギノ角ゴ Pro W3"/>
              </a:rPr>
              <a:t>effects</a:t>
            </a:r>
            <a:r>
              <a:rPr lang="de-DE" b="0" i="1" dirty="0">
                <a:ea typeface="ヒラギノ角ゴ Pro W3"/>
              </a:rPr>
              <a:t> </a:t>
            </a:r>
            <a:r>
              <a:rPr lang="de-DE" b="0" dirty="0">
                <a:ea typeface="ヒラギノ角ゴ Pro W3"/>
              </a:rPr>
              <a:t>due </a:t>
            </a:r>
            <a:r>
              <a:rPr lang="de-DE" b="0" dirty="0" err="1">
                <a:ea typeface="ヒラギノ角ゴ Pro W3"/>
              </a:rPr>
              <a:t>to</a:t>
            </a:r>
            <a:r>
              <a:rPr lang="de-DE" b="0" dirty="0">
                <a:ea typeface="ヒラギノ角ゴ Pro W3"/>
              </a:rPr>
              <a:t> </a:t>
            </a:r>
            <a:r>
              <a:rPr lang="de-DE" b="0" dirty="0" err="1">
                <a:ea typeface="ヒラギノ角ゴ Pro W3"/>
              </a:rPr>
              <a:t>embodied</a:t>
            </a:r>
            <a:r>
              <a:rPr lang="de-DE" b="0" dirty="0">
                <a:ea typeface="ヒラギノ角ゴ Pro W3"/>
              </a:rPr>
              <a:t> </a:t>
            </a:r>
            <a:r>
              <a:rPr lang="de-DE" b="0" dirty="0" err="1">
                <a:ea typeface="ヒラギノ角ゴ Pro W3"/>
              </a:rPr>
              <a:t>energy</a:t>
            </a:r>
            <a:br>
              <a:rPr lang="de-DE" b="0" dirty="0">
                <a:ea typeface="ヒラギノ角ゴ Pro W3"/>
              </a:rPr>
            </a:br>
            <a:r>
              <a:rPr lang="de-DE" b="0" dirty="0">
                <a:ea typeface="ヒラギノ角ゴ Pro W3"/>
              </a:rPr>
              <a:t>- Air </a:t>
            </a:r>
            <a:r>
              <a:rPr lang="de-DE" b="0" dirty="0" err="1">
                <a:ea typeface="ヒラギノ角ゴ Pro W3"/>
              </a:rPr>
              <a:t>pollution</a:t>
            </a:r>
            <a:r>
              <a:rPr lang="de-DE" b="0" dirty="0">
                <a:ea typeface="ヒラギノ角ゴ Pro W3"/>
              </a:rPr>
              <a:t> (PM, O3, TAC)</a:t>
            </a:r>
            <a:br>
              <a:rPr lang="de-DE" b="0" dirty="0">
                <a:ea typeface="ヒラギノ角ゴ Pro W3"/>
              </a:rPr>
            </a:br>
            <a:r>
              <a:rPr lang="de-DE" b="0" dirty="0">
                <a:ea typeface="ヒラギノ角ゴ Pro W3"/>
              </a:rPr>
              <a:t>- </a:t>
            </a:r>
            <a:r>
              <a:rPr lang="de-DE" b="0" dirty="0" err="1">
                <a:ea typeface="ヒラギノ角ゴ Pro W3"/>
              </a:rPr>
              <a:t>Water</a:t>
            </a:r>
            <a:br>
              <a:rPr lang="de-DE" b="0" dirty="0">
                <a:ea typeface="ヒラギノ角ゴ Pro W3"/>
              </a:rPr>
            </a:br>
            <a:r>
              <a:rPr lang="de-DE" b="0" dirty="0">
                <a:ea typeface="ヒラギノ角ゴ Pro W3"/>
              </a:rPr>
              <a:t>- Fossil </a:t>
            </a:r>
            <a:r>
              <a:rPr lang="de-DE" b="0" dirty="0" err="1">
                <a:ea typeface="ヒラギノ角ゴ Pro W3"/>
              </a:rPr>
              <a:t>depletion</a:t>
            </a:r>
            <a:r>
              <a:rPr lang="de-DE" b="0" dirty="0">
                <a:ea typeface="ヒラギノ角ゴ Pro W3"/>
              </a:rPr>
              <a:t>, CCS</a:t>
            </a:r>
          </a:p>
          <a:p>
            <a:pPr>
              <a:defRPr/>
            </a:pPr>
            <a:endParaRPr lang="pl-PL" b="0" dirty="0">
              <a:ea typeface="ヒラギノ角ゴ Pro W3"/>
            </a:endParaRPr>
          </a:p>
        </p:txBody>
      </p:sp>
      <p:sp>
        <p:nvSpPr>
          <p:cNvPr id="41" name="Rectangle 48"/>
          <p:cNvSpPr>
            <a:spLocks noChangeArrowheads="1"/>
          </p:cNvSpPr>
          <p:nvPr/>
        </p:nvSpPr>
        <p:spPr bwMode="auto">
          <a:xfrm>
            <a:off x="1562238" y="5981454"/>
            <a:ext cx="9105762" cy="876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u="sng" dirty="0">
              <a:solidFill>
                <a:srgbClr val="000000"/>
              </a:solidFill>
              <a:latin typeface="Calibri" pitchFamily="34" charset="0"/>
              <a:ea typeface="ヒラギノ角ゴ Pro W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IAM – SDG </a:t>
            </a:r>
            <a:r>
              <a:rPr lang="de-DE" dirty="0" err="1"/>
              <a:t>research</a:t>
            </a:r>
            <a:r>
              <a:rPr lang="de-DE" dirty="0"/>
              <a:t>: </a:t>
            </a:r>
            <a:r>
              <a:rPr lang="de-DE" dirty="0" err="1"/>
              <a:t>Example</a:t>
            </a:r>
            <a:r>
              <a:rPr lang="de-DE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2666054" y="1511584"/>
            <a:ext cx="7392347" cy="338554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5438" y="3146234"/>
            <a:ext cx="4080163" cy="338554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Prospective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pl-PL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Life-Cycle Assessment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(THEMIS)</a:t>
            </a:r>
            <a:endParaRPr lang="en-US" sz="1600" b="1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5438" y="3441918"/>
            <a:ext cx="4080163" cy="1815882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Mid-point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coefficients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(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technology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specific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) 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per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kWh</a:t>
            </a:r>
            <a:r>
              <a:rPr lang="de-DE" sz="1600" kern="0" baseline="-25000" dirty="0" err="1">
                <a:solidFill>
                  <a:prstClr val="black"/>
                </a:solidFill>
                <a:latin typeface="Calibri"/>
                <a:ea typeface="ヒラギノ角ゴ Pro W3"/>
              </a:rPr>
              <a:t>el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, MW, e.g.,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Toxicity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Land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occupation</a:t>
            </a:r>
            <a:endParaRPr lang="de-DE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Eutrophication</a:t>
            </a:r>
            <a:endParaRPr lang="de-DE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Metal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depletion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Ionizing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radiation</a:t>
            </a:r>
            <a:endParaRPr lang="pl-PL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1192222"/>
            <a:ext cx="7391401" cy="338554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dirty="0" err="1">
                <a:solidFill>
                  <a:prstClr val="black"/>
                </a:solidFill>
                <a:latin typeface="Calibri"/>
                <a:ea typeface="ヒラギノ角ゴ Pro W3"/>
              </a:rPr>
              <a:t>Five</a:t>
            </a:r>
            <a:r>
              <a:rPr lang="de-DE" sz="1600" b="1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pl-PL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Integrated</a:t>
            </a:r>
            <a:r>
              <a:rPr lang="pl-PL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pl-PL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Assessment</a:t>
            </a:r>
            <a:r>
              <a:rPr lang="pl-PL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Model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s</a:t>
            </a:r>
            <a:endParaRPr lang="en-US" sz="1600" b="1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67000" y="1561555"/>
            <a:ext cx="3039935" cy="1077218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Capacities and 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p</a:t>
            </a:r>
            <a:r>
              <a:rPr lang="pl-PL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roduction</a:t>
            </a:r>
          </a:p>
          <a:p>
            <a:pPr marL="182563" indent="-182563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l-PL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New Construction   </a:t>
            </a:r>
            <a:r>
              <a:rPr lang="pl-PL" sz="1400" kern="0" dirty="0">
                <a:solidFill>
                  <a:prstClr val="black"/>
                </a:solidFill>
                <a:latin typeface="Calibri"/>
                <a:ea typeface="ヒラギノ角ゴ Pro W3"/>
              </a:rPr>
              <a:t>[MW/yr]</a:t>
            </a:r>
            <a:endParaRPr lang="pl-PL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  <a:p>
            <a:pPr marL="182563" indent="-182563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l-PL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Electricity Production   </a:t>
            </a:r>
            <a:r>
              <a:rPr lang="pl-PL" sz="1400" kern="0" dirty="0">
                <a:solidFill>
                  <a:prstClr val="black"/>
                </a:solidFill>
                <a:latin typeface="Calibri"/>
                <a:ea typeface="ヒラギノ角ゴ Pro W3"/>
              </a:rPr>
              <a:t>[kWh</a:t>
            </a:r>
            <a:r>
              <a:rPr lang="pl-PL" sz="1400" kern="0" baseline="-25000" dirty="0">
                <a:solidFill>
                  <a:prstClr val="black"/>
                </a:solidFill>
                <a:latin typeface="Calibri"/>
                <a:ea typeface="ヒラギノ角ゴ Pro W3"/>
              </a:rPr>
              <a:t>el</a:t>
            </a:r>
            <a:r>
              <a:rPr lang="pl-PL" sz="1400" kern="0" dirty="0">
                <a:solidFill>
                  <a:prstClr val="black"/>
                </a:solidFill>
                <a:latin typeface="Calibri"/>
                <a:ea typeface="ヒラギノ角ゴ Pro W3"/>
              </a:rPr>
              <a:t>/yr]</a:t>
            </a:r>
            <a:endParaRPr lang="pl-PL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  <a:p>
            <a:pPr marL="182563" indent="-182563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pl-PL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Decomissions   </a:t>
            </a:r>
            <a:r>
              <a:rPr lang="pl-PL" sz="1400" kern="0" dirty="0">
                <a:solidFill>
                  <a:prstClr val="black"/>
                </a:solidFill>
                <a:latin typeface="Calibri"/>
                <a:ea typeface="ヒラギノ角ゴ Pro W3"/>
              </a:rPr>
              <a:t>[MW/yr]</a:t>
            </a:r>
            <a:endParaRPr lang="en-US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6562" y="5812572"/>
            <a:ext cx="5011301" cy="584775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Joint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assessment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of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midpoint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and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endpoint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impacts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(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health</a:t>
            </a:r>
            <a:r>
              <a:rPr lang="de-DE" sz="1600" dirty="0">
                <a:solidFill>
                  <a:prstClr val="black"/>
                </a:solidFill>
                <a:latin typeface="Calibri"/>
                <a:ea typeface="ヒラギノ角ゴ Pro W3"/>
              </a:rPr>
              <a:t>, </a:t>
            </a:r>
            <a:r>
              <a:rPr lang="de-DE" sz="1600" dirty="0" err="1">
                <a:solidFill>
                  <a:prstClr val="black"/>
                </a:solidFill>
                <a:latin typeface="Calibri"/>
                <a:ea typeface="ヒラギノ角ゴ Pro W3"/>
              </a:rPr>
              <a:t>ecosystem</a:t>
            </a:r>
            <a:r>
              <a:rPr lang="de-DE" sz="160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Calibri"/>
                <a:ea typeface="ヒラギノ角ゴ Pro W3"/>
              </a:rPr>
              <a:t>damage</a:t>
            </a:r>
            <a:r>
              <a:rPr lang="de-DE" sz="1600" dirty="0">
                <a:solidFill>
                  <a:prstClr val="black"/>
                </a:solidFill>
                <a:latin typeface="Calibri"/>
                <a:ea typeface="ヒラギノ角ゴ Pro W3"/>
              </a:rPr>
              <a:t>, </a:t>
            </a:r>
            <a:r>
              <a:rPr lang="de-DE" sz="1600" dirty="0" err="1">
                <a:solidFill>
                  <a:prstClr val="black"/>
                </a:solidFill>
                <a:latin typeface="Calibri"/>
                <a:ea typeface="ヒラギノ角ゴ Pro W3"/>
              </a:rPr>
              <a:t>resource</a:t>
            </a:r>
            <a:r>
              <a:rPr lang="de-DE" sz="160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dirty="0" err="1">
                <a:solidFill>
                  <a:prstClr val="black"/>
                </a:solidFill>
                <a:latin typeface="Calibri"/>
                <a:ea typeface="ヒラギノ角ゴ Pro W3"/>
              </a:rPr>
              <a:t>depletion</a:t>
            </a:r>
            <a:r>
              <a:rPr lang="de-DE" sz="1600" dirty="0">
                <a:solidFill>
                  <a:prstClr val="black"/>
                </a:solidFill>
                <a:latin typeface="Calibri"/>
                <a:ea typeface="ヒラギノ角ゴ Pro W3"/>
              </a:rPr>
              <a:t>)</a:t>
            </a:r>
            <a:endParaRPr lang="pl-PL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3879274" y="2801730"/>
            <a:ext cx="540327" cy="30057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800762" y="2801730"/>
            <a:ext cx="540327" cy="661316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7326" y="1559089"/>
            <a:ext cx="3041074" cy="1077218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Impacts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represented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directly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Air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pollution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Water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use</a:t>
            </a:r>
            <a:endParaRPr lang="de-DE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- Fossil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resources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, CO2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storage</a:t>
            </a:r>
            <a:endParaRPr lang="en-US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947355" y="4068036"/>
            <a:ext cx="1794754" cy="584775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MAgPIE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bioenergy</a:t>
            </a:r>
            <a: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br>
              <a:rPr lang="de-DE" sz="1600" b="1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b="1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scenarios</a:t>
            </a:r>
            <a:endParaRPr lang="en-US" sz="1600" b="1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2125621" y="4174438"/>
            <a:ext cx="540327" cy="371966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92250" y="4045804"/>
            <a:ext cx="1137150" cy="830997"/>
          </a:xfrm>
          <a:prstGeom prst="rect">
            <a:avLst/>
          </a:prstGeom>
          <a:solidFill>
            <a:srgbClr val="4F81BD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Embodied</a:t>
            </a:r>
            <a: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  <a:t> </a:t>
            </a: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energy</a:t>
            </a:r>
            <a:br>
              <a:rPr lang="de-DE" sz="1600" kern="0" dirty="0">
                <a:solidFill>
                  <a:prstClr val="black"/>
                </a:solidFill>
                <a:latin typeface="Calibri"/>
                <a:ea typeface="ヒラギノ角ゴ Pro W3"/>
              </a:rPr>
            </a:br>
            <a:r>
              <a:rPr lang="de-DE" sz="1600" kern="0" dirty="0" err="1">
                <a:solidFill>
                  <a:prstClr val="black"/>
                </a:solidFill>
                <a:latin typeface="Calibri"/>
                <a:ea typeface="ヒラギノ角ゴ Pro W3"/>
              </a:rPr>
              <a:t>coefficients</a:t>
            </a:r>
            <a:endParaRPr lang="pl-PL" sz="1600" kern="0" dirty="0">
              <a:solidFill>
                <a:prstClr val="black"/>
              </a:solidFill>
              <a:latin typeface="Calibri"/>
              <a:ea typeface="ヒラギノ角ゴ Pro W3"/>
            </a:endParaRPr>
          </a:p>
        </p:txBody>
      </p:sp>
      <p:sp>
        <p:nvSpPr>
          <p:cNvPr id="38" name="Down Arrow 37"/>
          <p:cNvSpPr/>
          <p:nvPr/>
        </p:nvSpPr>
        <p:spPr>
          <a:xfrm rot="16200000">
            <a:off x="6661509" y="4311013"/>
            <a:ext cx="540327" cy="30057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3878433" y="5334000"/>
            <a:ext cx="540327" cy="30057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7765473" y="5414837"/>
            <a:ext cx="540327" cy="300574"/>
          </a:xfrm>
          <a:prstGeom prst="downArrow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  <a:ea typeface="ヒラギノ角ゴ Pro W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FB297-4D70-404A-9FEE-4C5F15308654}"/>
              </a:ext>
            </a:extLst>
          </p:cNvPr>
          <p:cNvSpPr/>
          <p:nvPr/>
        </p:nvSpPr>
        <p:spPr>
          <a:xfrm>
            <a:off x="9561280" y="6419727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Luderer</a:t>
            </a:r>
            <a:r>
              <a:rPr lang="de-DE" dirty="0"/>
              <a:t> et al.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5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0" grpId="0" animBg="1"/>
      <p:bldP spid="21" grpId="0" animBg="1"/>
      <p:bldP spid="26" grpId="0" animBg="1"/>
      <p:bldP spid="31" grpId="0" animBg="1"/>
      <p:bldP spid="32" grpId="0" animBg="1"/>
      <p:bldP spid="29" grpId="0" animBg="1"/>
      <p:bldP spid="33" grpId="0" animBg="1"/>
      <p:bldP spid="37" grpId="0" animBg="1"/>
      <p:bldP spid="38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95" name="Google Shape;195;p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1:40 – 2:45: </a:t>
            </a:r>
            <a:r>
              <a:rPr lang="de-DE" b="1" dirty="0" err="1"/>
              <a:t>Section</a:t>
            </a:r>
            <a:r>
              <a:rPr lang="de-DE" b="1" dirty="0"/>
              <a:t> I</a:t>
            </a:r>
            <a:endParaRPr dirty="0"/>
          </a:p>
          <a:p>
            <a:pPr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SDGs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how</a:t>
            </a:r>
            <a:r>
              <a:rPr lang="de-DE" b="1" dirty="0"/>
              <a:t> do </a:t>
            </a:r>
            <a:r>
              <a:rPr lang="de-DE" b="1" dirty="0" err="1"/>
              <a:t>they</a:t>
            </a:r>
            <a:r>
              <a:rPr lang="de-DE" b="1" dirty="0"/>
              <a:t> </a:t>
            </a:r>
            <a:r>
              <a:rPr lang="de-DE" b="1" dirty="0" err="1"/>
              <a:t>relate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mitigation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 IAMs?</a:t>
            </a:r>
          </a:p>
          <a:p>
            <a:pPr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key</a:t>
            </a:r>
            <a:r>
              <a:rPr lang="de-DE" b="1" dirty="0"/>
              <a:t> </a:t>
            </a:r>
            <a:r>
              <a:rPr lang="de-DE" b="1" dirty="0" err="1"/>
              <a:t>synergies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trade-offs </a:t>
            </a:r>
            <a:r>
              <a:rPr lang="de-DE" b="1" dirty="0" err="1"/>
              <a:t>between</a:t>
            </a:r>
            <a:r>
              <a:rPr lang="de-DE" b="1" dirty="0"/>
              <a:t> different SDGs?</a:t>
            </a:r>
          </a:p>
          <a:p>
            <a:pPr lvl="2" indent="-457200">
              <a:buSzPts val="2400"/>
            </a:pPr>
            <a:r>
              <a:rPr lang="de-DE" b="1" dirty="0" err="1"/>
              <a:t>Empirical</a:t>
            </a:r>
            <a:r>
              <a:rPr lang="de-DE" b="1" dirty="0"/>
              <a:t> </a:t>
            </a:r>
            <a:r>
              <a:rPr lang="de-DE" b="1" dirty="0" err="1"/>
              <a:t>literature</a:t>
            </a:r>
            <a:endParaRPr lang="de-DE" b="1" dirty="0"/>
          </a:p>
          <a:p>
            <a:pPr lvl="2" indent="-457200">
              <a:buSzPts val="2400"/>
            </a:pPr>
            <a:r>
              <a:rPr lang="de-DE" b="1" dirty="0"/>
              <a:t>IAM </a:t>
            </a:r>
            <a:r>
              <a:rPr lang="de-DE" b="1" dirty="0" err="1"/>
              <a:t>literature</a:t>
            </a:r>
            <a:r>
              <a:rPr lang="de-DE" b="1" dirty="0"/>
              <a:t> 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de-DE" b="1" dirty="0"/>
          </a:p>
          <a:p>
            <a:pPr lvl="1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+mj-lt"/>
              <a:buAutoNum type="arabicPeriod"/>
            </a:pP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policies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measures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help</a:t>
            </a:r>
            <a:r>
              <a:rPr lang="de-DE" b="1" dirty="0"/>
              <a:t> </a:t>
            </a:r>
            <a:r>
              <a:rPr lang="de-DE" b="1" dirty="0" err="1"/>
              <a:t>exploit</a:t>
            </a:r>
            <a:r>
              <a:rPr lang="de-DE" b="1" dirty="0"/>
              <a:t> </a:t>
            </a:r>
            <a:r>
              <a:rPr lang="de-DE" b="1" dirty="0" err="1"/>
              <a:t>synergies</a:t>
            </a:r>
            <a:r>
              <a:rPr lang="de-DE" b="1" dirty="0"/>
              <a:t> </a:t>
            </a:r>
            <a:r>
              <a:rPr lang="de-DE" b="1" dirty="0" err="1"/>
              <a:t>and</a:t>
            </a:r>
            <a:r>
              <a:rPr lang="de-DE" b="1" dirty="0"/>
              <a:t> </a:t>
            </a:r>
            <a:r>
              <a:rPr lang="de-DE" b="1" dirty="0" err="1"/>
              <a:t>minimize</a:t>
            </a:r>
            <a:r>
              <a:rPr lang="de-DE" b="1" dirty="0"/>
              <a:t> trade-offs?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2:45 Break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2:45 – 4:00 Section II 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GCAM tutorial – creating input files using headers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8"/>
          <p:cNvSpPr>
            <a:spLocks noChangeArrowheads="1"/>
          </p:cNvSpPr>
          <p:nvPr/>
        </p:nvSpPr>
        <p:spPr bwMode="auto">
          <a:xfrm>
            <a:off x="1562238" y="5877272"/>
            <a:ext cx="9105762" cy="876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u="sng" dirty="0">
              <a:solidFill>
                <a:srgbClr val="000000"/>
              </a:solidFill>
              <a:latin typeface="Calibri" pitchFamily="34" charset="0"/>
              <a:ea typeface="ヒラギノ角ゴ Pro W3"/>
            </a:endParaRPr>
          </a:p>
        </p:txBody>
      </p:sp>
      <p:pic>
        <p:nvPicPr>
          <p:cNvPr id="2" name="Picture 2" descr="D:\4_DATA\RAnalysisSVN\ADVANCE_LCA\plots\ImpactsDet_Mineral resource deple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22" y="1084841"/>
            <a:ext cx="7199313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Mineral resource depletion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704E67D-21FD-4602-9F88-248D750CAD3D}" type="slidenum">
              <a:rPr lang="en-US">
                <a:latin typeface="Calibri"/>
              </a:rPr>
              <a:pPr>
                <a:defRPr/>
              </a:pPr>
              <a:t>19</a:t>
            </a:fld>
            <a:endParaRPr lang="en-US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1458" y="646437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sz="1200" dirty="0">
                <a:solidFill>
                  <a:srgbClr val="000000"/>
                </a:solidFill>
                <a:latin typeface="Calibri" pitchFamily="34" charset="0"/>
                <a:ea typeface="ヒラギノ角ゴ Pro W3"/>
              </a:rPr>
              <a:t>2050</a:t>
            </a:r>
          </a:p>
        </p:txBody>
      </p:sp>
      <p:sp>
        <p:nvSpPr>
          <p:cNvPr id="11" name="Left Bracket 10"/>
          <p:cNvSpPr/>
          <p:nvPr/>
        </p:nvSpPr>
        <p:spPr bwMode="auto">
          <a:xfrm rot="16200000">
            <a:off x="5334267" y="4432411"/>
            <a:ext cx="227323" cy="3744416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endParaRPr lang="de-DE" sz="2400">
              <a:solidFill>
                <a:srgbClr val="000000"/>
              </a:solidFill>
              <a:ea typeface="ヒラギノ角ゴ Pro W3" pitchFamily="48" charset="-128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11399"/>
            <a:ext cx="1475656" cy="101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/>
          <a:stretch/>
        </p:blipFill>
        <p:spPr bwMode="auto">
          <a:xfrm>
            <a:off x="9223320" y="1024455"/>
            <a:ext cx="144348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397" y="11399"/>
            <a:ext cx="1629707" cy="168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FD4023D-2768-1347-9D71-31DDF3049122}"/>
              </a:ext>
            </a:extLst>
          </p:cNvPr>
          <p:cNvSpPr/>
          <p:nvPr/>
        </p:nvSpPr>
        <p:spPr>
          <a:xfrm>
            <a:off x="9561280" y="6419727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Luderer</a:t>
            </a:r>
            <a:r>
              <a:rPr lang="de-DE" dirty="0"/>
              <a:t> et al. (2019)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50178" y="6045308"/>
            <a:ext cx="626906" cy="3110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4609407" y="6049791"/>
            <a:ext cx="626906" cy="311042"/>
          </a:xfrm>
          <a:prstGeom prst="rect">
            <a:avLst/>
          </a:prstGeom>
          <a:noFill/>
          <a:ln w="38100">
            <a:solidFill>
              <a:srgbClr val="506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/>
          <p:cNvSpPr/>
          <p:nvPr/>
        </p:nvSpPr>
        <p:spPr>
          <a:xfrm>
            <a:off x="5653790" y="6054274"/>
            <a:ext cx="626906" cy="311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6630323" y="6054895"/>
            <a:ext cx="626906" cy="3110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3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8"/>
          <p:cNvSpPr>
            <a:spLocks noChangeArrowheads="1"/>
          </p:cNvSpPr>
          <p:nvPr/>
        </p:nvSpPr>
        <p:spPr bwMode="auto">
          <a:xfrm>
            <a:off x="1598750" y="5947218"/>
            <a:ext cx="9105762" cy="876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 u="sng" dirty="0">
              <a:solidFill>
                <a:srgbClr val="000000"/>
              </a:solidFill>
              <a:latin typeface="Calibri" pitchFamily="34" charset="0"/>
              <a:ea typeface="ヒラギノ角ゴ Pro W3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52B2-7539-8B4C-95B0-85D573C965D2}"/>
              </a:ext>
            </a:extLst>
          </p:cNvPr>
          <p:cNvSpPr/>
          <p:nvPr/>
        </p:nvSpPr>
        <p:spPr>
          <a:xfrm>
            <a:off x="10399059" y="6016159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Luderer</a:t>
            </a:r>
            <a:r>
              <a:rPr lang="de-DE" dirty="0"/>
              <a:t> et al. (2019)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05" y="22746"/>
            <a:ext cx="8634854" cy="6835254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 bwMode="auto">
          <a:xfrm>
            <a:off x="4888918" y="1734607"/>
            <a:ext cx="107001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4816910" y="1159733"/>
            <a:ext cx="1146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sz="1600" b="1" dirty="0" err="1">
                <a:solidFill>
                  <a:srgbClr val="C00000"/>
                </a:solidFill>
                <a:latin typeface="Calibri" pitchFamily="34" charset="0"/>
                <a:ea typeface="ヒラギノ角ゴ Pro W3"/>
              </a:rPr>
              <a:t>Adverse</a:t>
            </a:r>
            <a:r>
              <a:rPr lang="de-DE" sz="1600" b="1" dirty="0">
                <a:solidFill>
                  <a:srgbClr val="C00000"/>
                </a:solidFill>
                <a:latin typeface="Calibri" pitchFamily="34" charset="0"/>
                <a:ea typeface="ヒラギノ角ゴ Pro W3"/>
              </a:rPr>
              <a:t> </a:t>
            </a:r>
            <a:br>
              <a:rPr lang="de-DE" sz="1600" b="1" dirty="0">
                <a:solidFill>
                  <a:srgbClr val="C00000"/>
                </a:solidFill>
                <a:latin typeface="Calibri" pitchFamily="34" charset="0"/>
                <a:ea typeface="ヒラギノ角ゴ Pro W3"/>
              </a:rPr>
            </a:br>
            <a:r>
              <a:rPr lang="de-DE" sz="1600" b="1" dirty="0" err="1">
                <a:solidFill>
                  <a:srgbClr val="C00000"/>
                </a:solidFill>
                <a:latin typeface="Calibri" pitchFamily="34" charset="0"/>
                <a:ea typeface="ヒラギノ角ゴ Pro W3"/>
              </a:rPr>
              <a:t>side</a:t>
            </a:r>
            <a:r>
              <a:rPr lang="de-DE" sz="1600" b="1" dirty="0">
                <a:solidFill>
                  <a:srgbClr val="C00000"/>
                </a:solidFill>
                <a:latin typeface="Calibri" pitchFamily="34" charset="0"/>
                <a:ea typeface="ヒラギノ角ゴ Pro W3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Calibri" pitchFamily="34" charset="0"/>
                <a:ea typeface="ヒラギノ角ゴ Pro W3"/>
              </a:rPr>
              <a:t>effects</a:t>
            </a:r>
            <a:endParaRPr lang="de-DE" sz="1600" b="1" dirty="0">
              <a:solidFill>
                <a:srgbClr val="C00000"/>
              </a:solidFill>
              <a:latin typeface="Calibri" pitchFamily="34" charset="0"/>
              <a:ea typeface="ヒラギノ角ゴ Pro W3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97101" y="1353607"/>
            <a:ext cx="11594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de-DE" sz="1600" b="1" dirty="0">
                <a:solidFill>
                  <a:srgbClr val="006600"/>
                </a:solidFill>
                <a:latin typeface="Calibri" pitchFamily="34" charset="0"/>
                <a:ea typeface="ヒラギノ角ゴ Pro W3"/>
              </a:rPr>
              <a:t>Co-</a:t>
            </a:r>
            <a:r>
              <a:rPr lang="de-DE" sz="1600" b="1" dirty="0" err="1">
                <a:solidFill>
                  <a:srgbClr val="006600"/>
                </a:solidFill>
                <a:latin typeface="Calibri" pitchFamily="34" charset="0"/>
                <a:ea typeface="ヒラギノ角ゴ Pro W3"/>
              </a:rPr>
              <a:t>benefits</a:t>
            </a:r>
            <a:endParaRPr lang="de-DE" sz="1600" b="1" dirty="0">
              <a:solidFill>
                <a:srgbClr val="006600"/>
              </a:solidFill>
              <a:latin typeface="Calibri" pitchFamily="34" charset="0"/>
              <a:ea typeface="ヒラギノ角ゴ Pro W3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2944701" y="1734607"/>
            <a:ext cx="173736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207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</a:t>
            </a:r>
            <a:r>
              <a:rPr lang="de-DE" dirty="0" err="1"/>
              <a:t>section</a:t>
            </a:r>
            <a:r>
              <a:rPr lang="de-DE" dirty="0"/>
              <a:t> 2.: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strong </a:t>
            </a:r>
            <a:r>
              <a:rPr lang="de-DE" dirty="0" err="1"/>
              <a:t>synergies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trade-offs </a:t>
            </a:r>
            <a:r>
              <a:rPr lang="de-DE" dirty="0" err="1"/>
              <a:t>across</a:t>
            </a:r>
            <a:r>
              <a:rPr lang="de-DE" dirty="0"/>
              <a:t> SDGs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methodologies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differences</a:t>
            </a:r>
            <a:r>
              <a:rPr lang="de-DE" dirty="0"/>
              <a:t> in </a:t>
            </a:r>
            <a:r>
              <a:rPr lang="de-DE" dirty="0" err="1"/>
              <a:t>results</a:t>
            </a:r>
            <a:endParaRPr lang="de-DE" dirty="0"/>
          </a:p>
          <a:p>
            <a:r>
              <a:rPr lang="de-DE" dirty="0"/>
              <a:t>IAM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</a:t>
            </a:r>
            <a:r>
              <a:rPr lang="de-DE" dirty="0" err="1"/>
              <a:t>anlaysis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trade-offs</a:t>
            </a:r>
          </a:p>
          <a:p>
            <a:r>
              <a:rPr lang="de-DE" dirty="0" err="1"/>
              <a:t>coupling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(like </a:t>
            </a:r>
            <a:r>
              <a:rPr lang="de-DE" dirty="0" err="1"/>
              <a:t>life-cycle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 LCA </a:t>
            </a:r>
            <a:r>
              <a:rPr lang="de-DE" dirty="0" err="1"/>
              <a:t>tools</a:t>
            </a:r>
            <a:r>
              <a:rPr lang="de-DE" dirty="0"/>
              <a:t>) </a:t>
            </a:r>
            <a:r>
              <a:rPr lang="de-DE" dirty="0" err="1"/>
              <a:t>expands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(</a:t>
            </a:r>
            <a:r>
              <a:rPr lang="de-DE" dirty="0" err="1"/>
              <a:t>and</a:t>
            </a:r>
            <a:r>
              <a:rPr lang="de-DE" dirty="0"/>
              <a:t> SDGs)</a:t>
            </a:r>
          </a:p>
          <a:p>
            <a:r>
              <a:rPr lang="de-DE" dirty="0" err="1"/>
              <a:t>Renewable-focused</a:t>
            </a:r>
            <a:r>
              <a:rPr lang="de-DE" dirty="0"/>
              <a:t> </a:t>
            </a:r>
            <a:r>
              <a:rPr lang="de-DE" dirty="0" err="1"/>
              <a:t>mitigation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ecosystem</a:t>
            </a:r>
            <a:r>
              <a:rPr lang="de-DE" dirty="0"/>
              <a:t> </a:t>
            </a:r>
            <a:r>
              <a:rPr lang="de-DE" dirty="0" err="1"/>
              <a:t>impacts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fossil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, but </a:t>
            </a:r>
            <a:r>
              <a:rPr lang="de-DE" dirty="0" err="1"/>
              <a:t>require</a:t>
            </a:r>
            <a:r>
              <a:rPr lang="de-DE" dirty="0"/>
              <a:t> larger </a:t>
            </a:r>
            <a:r>
              <a:rPr lang="de-DE" dirty="0" err="1"/>
              <a:t>mineral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depletion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784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options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maximize</a:t>
            </a:r>
            <a:r>
              <a:rPr lang="de-DE" dirty="0"/>
              <a:t> </a:t>
            </a:r>
            <a:r>
              <a:rPr lang="de-DE" dirty="0" err="1"/>
              <a:t>synergies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trade-offs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025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3600" dirty="0">
                <a:solidFill>
                  <a:schemeClr val="tx1"/>
                </a:solidFill>
              </a:rPr>
              <a:t>The world is not on track towards the targets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l="10351" r="7296"/>
          <a:stretch/>
        </p:blipFill>
        <p:spPr>
          <a:xfrm>
            <a:off x="1811667" y="1931434"/>
            <a:ext cx="6121571" cy="3716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493234" y="1240334"/>
            <a:ext cx="507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Projection for 2030 poverty rates (pre-COVID)</a:t>
            </a:r>
            <a:endParaRPr sz="1867"/>
          </a:p>
        </p:txBody>
      </p:sp>
      <p:sp>
        <p:nvSpPr>
          <p:cNvPr id="120" name="Google Shape;120;p21"/>
          <p:cNvSpPr txBox="1"/>
          <p:nvPr/>
        </p:nvSpPr>
        <p:spPr>
          <a:xfrm>
            <a:off x="2014867" y="5803501"/>
            <a:ext cx="5923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 dirty="0"/>
              <a:t>-&gt; 350 million people left in extreme poverty by 2030</a:t>
            </a:r>
            <a:endParaRPr sz="1867" dirty="0"/>
          </a:p>
        </p:txBody>
      </p:sp>
      <p:sp>
        <p:nvSpPr>
          <p:cNvPr id="7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Communications</a:t>
            </a:r>
          </a:p>
          <a:p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239856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A sustainable development pathway (SDP)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90" y="1114881"/>
            <a:ext cx="5271965" cy="473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484467" y="1297700"/>
            <a:ext cx="46952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2000"/>
              <a:t>SDP as “target-seeking” scenario: </a:t>
            </a:r>
            <a:endParaRPr sz="2000"/>
          </a:p>
          <a:p>
            <a:endParaRPr sz="2000"/>
          </a:p>
          <a:p>
            <a:pPr marL="609585" indent="-431789">
              <a:buSzPts val="1500"/>
              <a:buChar char="●"/>
            </a:pPr>
            <a:r>
              <a:rPr lang="de" sz="2000"/>
              <a:t>as much progress towards SDGs as possible by 2030</a:t>
            </a:r>
            <a:endParaRPr sz="2000"/>
          </a:p>
          <a:p>
            <a:pPr marL="609585"/>
            <a:endParaRPr sz="2000"/>
          </a:p>
          <a:p>
            <a:pPr marL="609585" indent="-431789">
              <a:buSzPts val="1500"/>
              <a:buChar char="●"/>
            </a:pPr>
            <a:r>
              <a:rPr lang="de" sz="2000"/>
              <a:t>continue sustainable development towards 2050 and beyond</a:t>
            </a:r>
            <a:endParaRPr sz="2000"/>
          </a:p>
          <a:p>
            <a:pPr marL="609585"/>
            <a:endParaRPr sz="2000"/>
          </a:p>
          <a:p>
            <a:pPr marL="609585" indent="-431789">
              <a:buSzPts val="1500"/>
              <a:buChar char="●"/>
            </a:pPr>
            <a:r>
              <a:rPr lang="de" sz="2000"/>
              <a:t>meet climate targets of the Paris Agreement</a:t>
            </a:r>
            <a:endParaRPr sz="2000"/>
          </a:p>
          <a:p>
            <a:pPr marL="609585"/>
            <a:endParaRPr sz="2000"/>
          </a:p>
          <a:p>
            <a:pPr marL="609585" indent="-431789">
              <a:buSzPts val="1500"/>
              <a:buChar char="●"/>
            </a:pPr>
            <a:r>
              <a:rPr lang="de" sz="2000"/>
              <a:t>respect Planetary Boundaries for other environmental indicators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824093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A sustainable development pathway (SDP)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  <p:sp>
        <p:nvSpPr>
          <p:cNvPr id="145" name="Google Shape;145;p24"/>
          <p:cNvSpPr/>
          <p:nvPr/>
        </p:nvSpPr>
        <p:spPr>
          <a:xfrm>
            <a:off x="674000" y="3411733"/>
            <a:ext cx="1303600" cy="24144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Current trends and policy actions extrapolated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(SSP2-NDC)</a:t>
            </a:r>
            <a:endParaRPr sz="1333"/>
          </a:p>
        </p:txBody>
      </p:sp>
    </p:spTree>
    <p:extLst>
      <p:ext uri="{BB962C8B-B14F-4D97-AF65-F5344CB8AC3E}">
        <p14:creationId xmlns:p14="http://schemas.microsoft.com/office/powerpoint/2010/main" val="233168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A sustainable development pathway (SDP)</a:t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2121033" y="4027633"/>
            <a:ext cx="2178400" cy="9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674000" y="3411733"/>
            <a:ext cx="1303600" cy="24144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Current trends and policy actions extrapolated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(SSP2-NDC)</a:t>
            </a:r>
            <a:endParaRPr sz="1333"/>
          </a:p>
        </p:txBody>
      </p:sp>
      <p:sp>
        <p:nvSpPr>
          <p:cNvPr id="153" name="Google Shape;153;p25"/>
          <p:cNvSpPr/>
          <p:nvPr/>
        </p:nvSpPr>
        <p:spPr>
          <a:xfrm>
            <a:off x="4472600" y="3668367"/>
            <a:ext cx="2033200" cy="1665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New trends towards sustainable development </a:t>
            </a:r>
            <a:endParaRPr sz="1333"/>
          </a:p>
          <a:p>
            <a:pPr algn="ctr"/>
            <a:r>
              <a:rPr lang="de" sz="1333">
                <a:solidFill>
                  <a:srgbClr val="FFFF00"/>
                </a:solidFill>
              </a:rPr>
              <a:t>(SSP1-NDC)</a:t>
            </a:r>
            <a:endParaRPr sz="1333"/>
          </a:p>
        </p:txBody>
      </p:sp>
      <p:sp>
        <p:nvSpPr>
          <p:cNvPr id="154" name="Google Shape;154;p25"/>
          <p:cNvSpPr txBox="1"/>
          <p:nvPr/>
        </p:nvSpPr>
        <p:spPr>
          <a:xfrm>
            <a:off x="3196433" y="3187209"/>
            <a:ext cx="14464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A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(Development)  </a:t>
            </a:r>
            <a:endParaRPr sz="1333"/>
          </a:p>
        </p:txBody>
      </p:sp>
      <p:sp>
        <p:nvSpPr>
          <p:cNvPr id="155" name="Google Shape;155;p25"/>
          <p:cNvSpPr txBox="1"/>
          <p:nvPr/>
        </p:nvSpPr>
        <p:spPr>
          <a:xfrm>
            <a:off x="3196433" y="5528300"/>
            <a:ext cx="20332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B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(Resource efficiency)</a:t>
            </a:r>
            <a:endParaRPr sz="1333">
              <a:solidFill>
                <a:schemeClr val="dk1"/>
              </a:solidFill>
            </a:endParaRPr>
          </a:p>
        </p:txBody>
      </p:sp>
      <p:grpSp>
        <p:nvGrpSpPr>
          <p:cNvPr id="156" name="Google Shape;156;p25"/>
          <p:cNvGrpSpPr/>
          <p:nvPr/>
        </p:nvGrpSpPr>
        <p:grpSpPr>
          <a:xfrm>
            <a:off x="2394398" y="5297756"/>
            <a:ext cx="834693" cy="769229"/>
            <a:chOff x="2734818" y="5786445"/>
            <a:chExt cx="1193100" cy="1041000"/>
          </a:xfrm>
        </p:grpSpPr>
        <p:pic>
          <p:nvPicPr>
            <p:cNvPr id="157" name="Google Shape;15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00935" y="5856581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5"/>
            <p:cNvSpPr/>
            <p:nvPr/>
          </p:nvSpPr>
          <p:spPr>
            <a:xfrm>
              <a:off x="2734818" y="5786445"/>
              <a:ext cx="1193100" cy="104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159" name="Google Shape;159;p25"/>
          <p:cNvGrpSpPr/>
          <p:nvPr/>
        </p:nvGrpSpPr>
        <p:grpSpPr>
          <a:xfrm>
            <a:off x="2397722" y="2384385"/>
            <a:ext cx="834693" cy="2900683"/>
            <a:chOff x="2739568" y="1843775"/>
            <a:chExt cx="1193100" cy="3925500"/>
          </a:xfrm>
        </p:grpSpPr>
        <p:sp>
          <p:nvSpPr>
            <p:cNvPr id="160" name="Google Shape;160;p25"/>
            <p:cNvSpPr/>
            <p:nvPr/>
          </p:nvSpPr>
          <p:spPr>
            <a:xfrm>
              <a:off x="2739568" y="1843775"/>
              <a:ext cx="1193100" cy="3925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  <p:pic>
          <p:nvPicPr>
            <p:cNvPr id="161" name="Google Shape;161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98236" y="3862248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00934" y="1930492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00934" y="2897143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07294" y="4807404"/>
              <a:ext cx="915362" cy="9153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13180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A sustainable development pathway (SDP)</a:t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 rot="-5400000">
            <a:off x="4263900" y="2513197"/>
            <a:ext cx="1541600" cy="6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2121033" y="4027633"/>
            <a:ext cx="2178400" cy="9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674000" y="3411733"/>
            <a:ext cx="1303600" cy="24144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Current trends and policy actions extrapolated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(SSP2-NDC)</a:t>
            </a:r>
            <a:endParaRPr sz="1333"/>
          </a:p>
        </p:txBody>
      </p:sp>
      <p:sp>
        <p:nvSpPr>
          <p:cNvPr id="174" name="Google Shape;174;p26"/>
          <p:cNvSpPr/>
          <p:nvPr/>
        </p:nvSpPr>
        <p:spPr>
          <a:xfrm>
            <a:off x="4472600" y="3668367"/>
            <a:ext cx="2033200" cy="1665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New trends towards sustainable development </a:t>
            </a:r>
            <a:endParaRPr sz="1333"/>
          </a:p>
          <a:p>
            <a:pPr algn="ctr"/>
            <a:r>
              <a:rPr lang="de" sz="1333">
                <a:solidFill>
                  <a:srgbClr val="FFFF00"/>
                </a:solidFill>
              </a:rPr>
              <a:t>(SSP1-NDC)</a:t>
            </a:r>
            <a:endParaRPr sz="1333"/>
          </a:p>
        </p:txBody>
      </p:sp>
      <p:sp>
        <p:nvSpPr>
          <p:cNvPr id="175" name="Google Shape;175;p26"/>
          <p:cNvSpPr/>
          <p:nvPr/>
        </p:nvSpPr>
        <p:spPr>
          <a:xfrm>
            <a:off x="4400000" y="1112600"/>
            <a:ext cx="2178400" cy="885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Policies enacted to reach Paris climate goal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(SSP1-1.5C)</a:t>
            </a:r>
            <a:endParaRPr sz="1333"/>
          </a:p>
        </p:txBody>
      </p:sp>
      <p:sp>
        <p:nvSpPr>
          <p:cNvPr id="176" name="Google Shape;176;p26"/>
          <p:cNvSpPr txBox="1"/>
          <p:nvPr/>
        </p:nvSpPr>
        <p:spPr>
          <a:xfrm>
            <a:off x="3196433" y="3187209"/>
            <a:ext cx="14464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A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(Development)  </a:t>
            </a:r>
            <a:endParaRPr sz="1333"/>
          </a:p>
        </p:txBody>
      </p:sp>
      <p:sp>
        <p:nvSpPr>
          <p:cNvPr id="177" name="Google Shape;177;p26"/>
          <p:cNvSpPr txBox="1"/>
          <p:nvPr/>
        </p:nvSpPr>
        <p:spPr>
          <a:xfrm>
            <a:off x="3196433" y="5528300"/>
            <a:ext cx="20332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B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(Resource efficiency)</a:t>
            </a:r>
            <a:endParaRPr sz="1333">
              <a:solidFill>
                <a:schemeClr val="dk1"/>
              </a:solidFill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2394398" y="5297756"/>
            <a:ext cx="834693" cy="769229"/>
            <a:chOff x="2734818" y="5786445"/>
            <a:chExt cx="1193100" cy="1041000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00935" y="5856581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6"/>
            <p:cNvSpPr/>
            <p:nvPr/>
          </p:nvSpPr>
          <p:spPr>
            <a:xfrm>
              <a:off x="2734818" y="5786445"/>
              <a:ext cx="1193100" cy="104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81" name="Google Shape;181;p26"/>
          <p:cNvSpPr txBox="1"/>
          <p:nvPr/>
        </p:nvSpPr>
        <p:spPr>
          <a:xfrm>
            <a:off x="5454600" y="2603817"/>
            <a:ext cx="14464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C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(Climate change mitigation)  </a:t>
            </a:r>
            <a:endParaRPr sz="1333"/>
          </a:p>
        </p:txBody>
      </p:sp>
      <p:grpSp>
        <p:nvGrpSpPr>
          <p:cNvPr id="182" name="Google Shape;182;p26"/>
          <p:cNvGrpSpPr/>
          <p:nvPr/>
        </p:nvGrpSpPr>
        <p:grpSpPr>
          <a:xfrm>
            <a:off x="2397722" y="2384385"/>
            <a:ext cx="834693" cy="2900683"/>
            <a:chOff x="2739568" y="1843775"/>
            <a:chExt cx="1193100" cy="3925500"/>
          </a:xfrm>
        </p:grpSpPr>
        <p:sp>
          <p:nvSpPr>
            <p:cNvPr id="183" name="Google Shape;183;p26"/>
            <p:cNvSpPr/>
            <p:nvPr/>
          </p:nvSpPr>
          <p:spPr>
            <a:xfrm>
              <a:off x="2739568" y="1843775"/>
              <a:ext cx="1193100" cy="3925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  <p:pic>
          <p:nvPicPr>
            <p:cNvPr id="184" name="Google Shape;184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98236" y="3862248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00934" y="1930492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00934" y="2897143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07294" y="4807404"/>
              <a:ext cx="915362" cy="915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26"/>
          <p:cNvGrpSpPr/>
          <p:nvPr/>
        </p:nvGrpSpPr>
        <p:grpSpPr>
          <a:xfrm>
            <a:off x="4619894" y="2550064"/>
            <a:ext cx="834693" cy="769229"/>
            <a:chOff x="5480237" y="1930492"/>
            <a:chExt cx="1193100" cy="1041000"/>
          </a:xfrm>
        </p:grpSpPr>
        <p:pic>
          <p:nvPicPr>
            <p:cNvPr id="189" name="Google Shape;189;p2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09338" y="1986777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6"/>
            <p:cNvSpPr/>
            <p:nvPr/>
          </p:nvSpPr>
          <p:spPr>
            <a:xfrm>
              <a:off x="5480237" y="1930492"/>
              <a:ext cx="1193100" cy="104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3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8820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A sustainable development pathway (SDP)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 rot="-5400000">
            <a:off x="4263900" y="2513197"/>
            <a:ext cx="1541600" cy="62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2121033" y="4027633"/>
            <a:ext cx="2178400" cy="9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674000" y="3411733"/>
            <a:ext cx="1303600" cy="24144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Current trends and policy actions extrapolated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(SSP2-NDC)</a:t>
            </a:r>
            <a:endParaRPr sz="1333"/>
          </a:p>
        </p:txBody>
      </p:sp>
      <p:sp>
        <p:nvSpPr>
          <p:cNvPr id="200" name="Google Shape;200;p27"/>
          <p:cNvSpPr/>
          <p:nvPr/>
        </p:nvSpPr>
        <p:spPr>
          <a:xfrm>
            <a:off x="4472600" y="3668367"/>
            <a:ext cx="2033200" cy="1665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New trends towards sustainable development </a:t>
            </a:r>
            <a:endParaRPr sz="1333"/>
          </a:p>
          <a:p>
            <a:pPr algn="ctr"/>
            <a:r>
              <a:rPr lang="de" sz="1333">
                <a:solidFill>
                  <a:srgbClr val="FFFF00"/>
                </a:solidFill>
              </a:rPr>
              <a:t>(SSP1-NDC)</a:t>
            </a:r>
            <a:endParaRPr sz="1333"/>
          </a:p>
        </p:txBody>
      </p:sp>
      <p:sp>
        <p:nvSpPr>
          <p:cNvPr id="201" name="Google Shape;201;p27"/>
          <p:cNvSpPr/>
          <p:nvPr/>
        </p:nvSpPr>
        <p:spPr>
          <a:xfrm>
            <a:off x="4400000" y="1112600"/>
            <a:ext cx="2178400" cy="885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Policies enacted to reach Paris climate goal</a:t>
            </a:r>
            <a:endParaRPr sz="1333">
              <a:solidFill>
                <a:schemeClr val="lt1"/>
              </a:solidFill>
            </a:endParaRPr>
          </a:p>
          <a:p>
            <a:pPr algn="ctr"/>
            <a:r>
              <a:rPr lang="de" sz="1333">
                <a:solidFill>
                  <a:srgbClr val="FFFF00"/>
                </a:solidFill>
              </a:rPr>
              <a:t>(SSP1-1.5C)</a:t>
            </a:r>
            <a:endParaRPr sz="1333"/>
          </a:p>
        </p:txBody>
      </p:sp>
      <p:sp>
        <p:nvSpPr>
          <p:cNvPr id="202" name="Google Shape;202;p27"/>
          <p:cNvSpPr/>
          <p:nvPr/>
        </p:nvSpPr>
        <p:spPr>
          <a:xfrm>
            <a:off x="9546567" y="1045233"/>
            <a:ext cx="1923600" cy="1837200"/>
          </a:xfrm>
          <a:prstGeom prst="rect">
            <a:avLst/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r>
              <a:rPr lang="de" sz="1333">
                <a:solidFill>
                  <a:schemeClr val="lt1"/>
                </a:solidFill>
              </a:rPr>
              <a:t>Holistic SD policy approach </a:t>
            </a:r>
            <a:r>
              <a:rPr lang="de" sz="1333">
                <a:solidFill>
                  <a:srgbClr val="FFFF00"/>
                </a:solidFill>
              </a:rPr>
              <a:t>(SDP-1.5C)</a:t>
            </a:r>
            <a:endParaRPr sz="1333"/>
          </a:p>
        </p:txBody>
      </p:sp>
      <p:sp>
        <p:nvSpPr>
          <p:cNvPr id="203" name="Google Shape;203;p27"/>
          <p:cNvSpPr/>
          <p:nvPr/>
        </p:nvSpPr>
        <p:spPr>
          <a:xfrm>
            <a:off x="6789833" y="1163000"/>
            <a:ext cx="2602400" cy="9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12700" cap="flat" cmpd="sng">
            <a:solidFill>
              <a:srgbClr val="4A86E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4100" tIns="42033" rIns="84100" bIns="42033" anchor="ctr" anchorCtr="0">
            <a:noAutofit/>
          </a:bodyPr>
          <a:lstStyle/>
          <a:p>
            <a:pPr algn="ctr"/>
            <a:endParaRPr sz="1600">
              <a:solidFill>
                <a:schemeClr val="lt1"/>
              </a:solidFill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196433" y="3187209"/>
            <a:ext cx="14464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A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(Development)  </a:t>
            </a:r>
            <a:endParaRPr sz="1333"/>
          </a:p>
        </p:txBody>
      </p:sp>
      <p:sp>
        <p:nvSpPr>
          <p:cNvPr id="205" name="Google Shape;205;p27"/>
          <p:cNvSpPr txBox="1"/>
          <p:nvPr/>
        </p:nvSpPr>
        <p:spPr>
          <a:xfrm>
            <a:off x="3196433" y="5528300"/>
            <a:ext cx="20332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B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(Resource efficiency)</a:t>
            </a:r>
            <a:endParaRPr sz="1333">
              <a:solidFill>
                <a:schemeClr val="dk1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2394398" y="5297756"/>
            <a:ext cx="834693" cy="769229"/>
            <a:chOff x="2734818" y="5786445"/>
            <a:chExt cx="1193100" cy="1041000"/>
          </a:xfrm>
        </p:grpSpPr>
        <p:pic>
          <p:nvPicPr>
            <p:cNvPr id="207" name="Google Shape;207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00935" y="5856581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7"/>
            <p:cNvSpPr/>
            <p:nvPr/>
          </p:nvSpPr>
          <p:spPr>
            <a:xfrm>
              <a:off x="2734818" y="5786445"/>
              <a:ext cx="1193100" cy="104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09" name="Google Shape;209;p27"/>
          <p:cNvGrpSpPr/>
          <p:nvPr/>
        </p:nvGrpSpPr>
        <p:grpSpPr>
          <a:xfrm>
            <a:off x="7249999" y="1058638"/>
            <a:ext cx="834693" cy="2183548"/>
            <a:chOff x="5437499" y="793978"/>
            <a:chExt cx="626020" cy="1637661"/>
          </a:xfrm>
        </p:grpSpPr>
        <p:pic>
          <p:nvPicPr>
            <p:cNvPr id="210" name="Google Shape;210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4765" y="835764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11610" y="1368090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16466" y="1897880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7"/>
            <p:cNvSpPr/>
            <p:nvPr/>
          </p:nvSpPr>
          <p:spPr>
            <a:xfrm>
              <a:off x="5437499" y="793978"/>
              <a:ext cx="626020" cy="1637661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14" name="Google Shape;214;p27"/>
          <p:cNvGrpSpPr/>
          <p:nvPr/>
        </p:nvGrpSpPr>
        <p:grpSpPr>
          <a:xfrm>
            <a:off x="7247527" y="3280409"/>
            <a:ext cx="834693" cy="809353"/>
            <a:chOff x="5435645" y="2460306"/>
            <a:chExt cx="626020" cy="607015"/>
          </a:xfrm>
        </p:grpSpPr>
        <p:pic>
          <p:nvPicPr>
            <p:cNvPr id="215" name="Google Shape;215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16008" y="2518614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7"/>
            <p:cNvSpPr/>
            <p:nvPr/>
          </p:nvSpPr>
          <p:spPr>
            <a:xfrm>
              <a:off x="5435645" y="2460306"/>
              <a:ext cx="626020" cy="607015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17" name="Google Shape;217;p27"/>
          <p:cNvGrpSpPr/>
          <p:nvPr/>
        </p:nvGrpSpPr>
        <p:grpSpPr>
          <a:xfrm>
            <a:off x="7247527" y="4127957"/>
            <a:ext cx="834693" cy="1483483"/>
            <a:chOff x="5435645" y="3095968"/>
            <a:chExt cx="626020" cy="1112612"/>
          </a:xfrm>
        </p:grpSpPr>
        <p:pic>
          <p:nvPicPr>
            <p:cNvPr id="218" name="Google Shape;218;p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08844" y="3135328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15609" y="3669931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7"/>
            <p:cNvSpPr/>
            <p:nvPr/>
          </p:nvSpPr>
          <p:spPr>
            <a:xfrm>
              <a:off x="5435645" y="3095968"/>
              <a:ext cx="626020" cy="111261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221" name="Google Shape;221;p27"/>
          <p:cNvSpPr txBox="1"/>
          <p:nvPr/>
        </p:nvSpPr>
        <p:spPr>
          <a:xfrm>
            <a:off x="5454600" y="2603817"/>
            <a:ext cx="14464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C</a:t>
            </a:r>
            <a:endParaRPr sz="1333"/>
          </a:p>
          <a:p>
            <a:r>
              <a:rPr lang="de" sz="1333">
                <a:solidFill>
                  <a:schemeClr val="dk1"/>
                </a:solidFill>
              </a:rPr>
              <a:t>(Climate change mitigation)  </a:t>
            </a:r>
            <a:endParaRPr sz="1333"/>
          </a:p>
        </p:txBody>
      </p:sp>
      <p:sp>
        <p:nvSpPr>
          <p:cNvPr id="222" name="Google Shape;222;p27"/>
          <p:cNvSpPr txBox="1"/>
          <p:nvPr/>
        </p:nvSpPr>
        <p:spPr>
          <a:xfrm>
            <a:off x="8046741" y="2194033"/>
            <a:ext cx="1584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D </a:t>
            </a:r>
            <a:r>
              <a:rPr lang="de" sz="1333">
                <a:solidFill>
                  <a:schemeClr val="dk1"/>
                </a:solidFill>
              </a:rPr>
              <a:t>(Food &amp; energy)  </a:t>
            </a:r>
            <a:endParaRPr sz="1333"/>
          </a:p>
        </p:txBody>
      </p:sp>
      <p:sp>
        <p:nvSpPr>
          <p:cNvPr id="223" name="Google Shape;223;p27"/>
          <p:cNvSpPr txBox="1"/>
          <p:nvPr/>
        </p:nvSpPr>
        <p:spPr>
          <a:xfrm>
            <a:off x="8048571" y="3536033"/>
            <a:ext cx="1584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E </a:t>
            </a:r>
            <a:r>
              <a:rPr lang="de" sz="1333">
                <a:solidFill>
                  <a:schemeClr val="dk1"/>
                </a:solidFill>
              </a:rPr>
              <a:t>(Global equity)  </a:t>
            </a:r>
            <a:endParaRPr sz="1333"/>
          </a:p>
        </p:txBody>
      </p:sp>
      <p:sp>
        <p:nvSpPr>
          <p:cNvPr id="224" name="Google Shape;224;p27"/>
          <p:cNvSpPr txBox="1"/>
          <p:nvPr/>
        </p:nvSpPr>
        <p:spPr>
          <a:xfrm>
            <a:off x="8066433" y="4526133"/>
            <a:ext cx="16240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F </a:t>
            </a:r>
            <a:r>
              <a:rPr lang="de" sz="1333">
                <a:solidFill>
                  <a:schemeClr val="dk1"/>
                </a:solidFill>
              </a:rPr>
              <a:t>(Equality &amp; poverty alleviation)  </a:t>
            </a:r>
            <a:endParaRPr sz="1333"/>
          </a:p>
        </p:txBody>
      </p:sp>
      <p:grpSp>
        <p:nvGrpSpPr>
          <p:cNvPr id="225" name="Google Shape;225;p27"/>
          <p:cNvGrpSpPr/>
          <p:nvPr/>
        </p:nvGrpSpPr>
        <p:grpSpPr>
          <a:xfrm>
            <a:off x="2397722" y="2384385"/>
            <a:ext cx="834693" cy="2900683"/>
            <a:chOff x="2739568" y="1843775"/>
            <a:chExt cx="1193100" cy="3925500"/>
          </a:xfrm>
        </p:grpSpPr>
        <p:sp>
          <p:nvSpPr>
            <p:cNvPr id="226" name="Google Shape;226;p27"/>
            <p:cNvSpPr/>
            <p:nvPr/>
          </p:nvSpPr>
          <p:spPr>
            <a:xfrm>
              <a:off x="2739568" y="1843775"/>
              <a:ext cx="1193100" cy="3925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  <p:pic>
          <p:nvPicPr>
            <p:cNvPr id="227" name="Google Shape;227;p2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98236" y="3862248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900934" y="1930492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900934" y="2897143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907294" y="4807404"/>
              <a:ext cx="915362" cy="9153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7"/>
          <p:cNvGrpSpPr/>
          <p:nvPr/>
        </p:nvGrpSpPr>
        <p:grpSpPr>
          <a:xfrm>
            <a:off x="4619894" y="2550064"/>
            <a:ext cx="834693" cy="769229"/>
            <a:chOff x="5480237" y="1930492"/>
            <a:chExt cx="1193100" cy="1041000"/>
          </a:xfrm>
        </p:grpSpPr>
        <p:pic>
          <p:nvPicPr>
            <p:cNvPr id="232" name="Google Shape;232;p2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609338" y="1986777"/>
              <a:ext cx="914479" cy="914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7"/>
            <p:cNvSpPr/>
            <p:nvPr/>
          </p:nvSpPr>
          <p:spPr>
            <a:xfrm>
              <a:off x="5480237" y="1930492"/>
              <a:ext cx="1193100" cy="104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40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07350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SDGs? </a:t>
            </a:r>
            <a:br>
              <a:rPr lang="de-DE" dirty="0"/>
            </a:br>
            <a:r>
              <a:rPr lang="de-DE" dirty="0"/>
              <a:t>17 </a:t>
            </a:r>
            <a:r>
              <a:rPr lang="de-DE" dirty="0" err="1"/>
              <a:t>Sustainable</a:t>
            </a:r>
            <a:r>
              <a:rPr lang="de-DE" dirty="0"/>
              <a:t> Development Goals </a:t>
            </a:r>
            <a:r>
              <a:rPr lang="de-DE" sz="2400" dirty="0"/>
              <a:t>–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specific</a:t>
            </a:r>
            <a:r>
              <a:rPr lang="de-DE" sz="2400" dirty="0"/>
              <a:t> </a:t>
            </a:r>
            <a:r>
              <a:rPr lang="de-DE" sz="2400" dirty="0" err="1"/>
              <a:t>targets</a:t>
            </a:r>
            <a:r>
              <a:rPr lang="de-DE" sz="2400" dirty="0"/>
              <a:t>, </a:t>
            </a:r>
            <a:r>
              <a:rPr lang="de-DE" sz="2400" dirty="0" err="1"/>
              <a:t>mostly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2030 (169 </a:t>
            </a:r>
            <a:r>
              <a:rPr lang="de-DE" sz="2400" dirty="0" err="1"/>
              <a:t>targets</a:t>
            </a:r>
            <a:r>
              <a:rPr lang="de-DE" sz="2400" dirty="0"/>
              <a:t>, 232 </a:t>
            </a:r>
            <a:r>
              <a:rPr lang="de-DE" sz="2400" dirty="0" err="1"/>
              <a:t>indicators</a:t>
            </a:r>
            <a:r>
              <a:rPr lang="de-DE" sz="2400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oogle Shape;84;p17"/>
          <p:cNvPicPr preferRelativeResize="0"/>
          <p:nvPr/>
        </p:nvPicPr>
        <p:blipFill rotWithShape="1">
          <a:blip r:embed="rId2">
            <a:alphaModFix/>
          </a:blip>
          <a:srcRect t="2464" b="3841"/>
          <a:stretch/>
        </p:blipFill>
        <p:spPr>
          <a:xfrm>
            <a:off x="838200" y="1521438"/>
            <a:ext cx="9972040" cy="4998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683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837277" y="-41547"/>
            <a:ext cx="8160400" cy="13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33" rIns="108833" bIns="54433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de" sz="3867">
                <a:solidFill>
                  <a:srgbClr val="006E9E"/>
                </a:solidFill>
                <a:latin typeface="Calibri"/>
                <a:ea typeface="Calibri"/>
                <a:cs typeface="Calibri"/>
                <a:sym typeface="Calibri"/>
              </a:rPr>
              <a:t>REMIND-MAgPIE framework</a:t>
            </a:r>
            <a:endParaRPr sz="3867">
              <a:solidFill>
                <a:srgbClr val="006E9E"/>
              </a:solidFill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8966660" y="5948499"/>
            <a:ext cx="687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ctr" anchorCtr="0">
            <a:noAutofit/>
          </a:bodyPr>
          <a:lstStyle/>
          <a:p>
            <a:pPr algn="r"/>
            <a:fld id="{00000000-1234-1234-1234-123412341234}" type="slidenum">
              <a:rPr lang="de" sz="1067">
                <a:solidFill>
                  <a:srgbClr val="A2A2A2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29</a:t>
            </a:fld>
            <a:endParaRPr sz="1067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288" y="2121889"/>
            <a:ext cx="3231552" cy="300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7120" y="2031765"/>
            <a:ext cx="2974665" cy="27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>
            <a:off x="5429457" y="1801009"/>
            <a:ext cx="30696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1733"/>
              <a:t>(Dietrich et al. 2018)</a:t>
            </a:r>
            <a:endParaRPr sz="1733"/>
          </a:p>
        </p:txBody>
      </p:sp>
      <p:sp>
        <p:nvSpPr>
          <p:cNvPr id="244" name="Google Shape;244;p28"/>
          <p:cNvSpPr/>
          <p:nvPr/>
        </p:nvSpPr>
        <p:spPr>
          <a:xfrm>
            <a:off x="3918054" y="3425001"/>
            <a:ext cx="1281388" cy="285180"/>
          </a:xfrm>
          <a:custGeom>
            <a:avLst/>
            <a:gdLst/>
            <a:ahLst/>
            <a:cxnLst/>
            <a:rect l="l" t="t" r="r" b="b"/>
            <a:pathLst>
              <a:path w="2702" h="1198" extrusionOk="0">
                <a:moveTo>
                  <a:pt x="1811" y="397"/>
                </a:moveTo>
                <a:lnTo>
                  <a:pt x="1810" y="418"/>
                </a:lnTo>
                <a:lnTo>
                  <a:pt x="1808" y="438"/>
                </a:lnTo>
                <a:lnTo>
                  <a:pt x="1804" y="459"/>
                </a:lnTo>
                <a:lnTo>
                  <a:pt x="1798" y="479"/>
                </a:lnTo>
                <a:lnTo>
                  <a:pt x="1791" y="499"/>
                </a:lnTo>
                <a:lnTo>
                  <a:pt x="1783" y="519"/>
                </a:lnTo>
                <a:lnTo>
                  <a:pt x="1773" y="539"/>
                </a:lnTo>
                <a:lnTo>
                  <a:pt x="1761" y="558"/>
                </a:lnTo>
                <a:lnTo>
                  <a:pt x="1749" y="577"/>
                </a:lnTo>
                <a:lnTo>
                  <a:pt x="1734" y="595"/>
                </a:lnTo>
                <a:lnTo>
                  <a:pt x="1719" y="613"/>
                </a:lnTo>
                <a:lnTo>
                  <a:pt x="1701" y="630"/>
                </a:lnTo>
                <a:lnTo>
                  <a:pt x="1683" y="647"/>
                </a:lnTo>
                <a:lnTo>
                  <a:pt x="1664" y="663"/>
                </a:lnTo>
                <a:lnTo>
                  <a:pt x="1643" y="678"/>
                </a:lnTo>
                <a:lnTo>
                  <a:pt x="1621" y="693"/>
                </a:lnTo>
                <a:lnTo>
                  <a:pt x="1598" y="707"/>
                </a:lnTo>
                <a:lnTo>
                  <a:pt x="1574" y="720"/>
                </a:lnTo>
                <a:lnTo>
                  <a:pt x="1549" y="732"/>
                </a:lnTo>
                <a:lnTo>
                  <a:pt x="1523" y="743"/>
                </a:lnTo>
                <a:lnTo>
                  <a:pt x="1497" y="754"/>
                </a:lnTo>
                <a:lnTo>
                  <a:pt x="1469" y="763"/>
                </a:lnTo>
                <a:lnTo>
                  <a:pt x="1441" y="772"/>
                </a:lnTo>
                <a:lnTo>
                  <a:pt x="1412" y="780"/>
                </a:lnTo>
                <a:lnTo>
                  <a:pt x="1383" y="786"/>
                </a:lnTo>
                <a:lnTo>
                  <a:pt x="1353" y="792"/>
                </a:lnTo>
                <a:lnTo>
                  <a:pt x="1323" y="797"/>
                </a:lnTo>
                <a:lnTo>
                  <a:pt x="1293" y="800"/>
                </a:lnTo>
                <a:lnTo>
                  <a:pt x="1262" y="803"/>
                </a:lnTo>
                <a:lnTo>
                  <a:pt x="1231" y="804"/>
                </a:lnTo>
                <a:lnTo>
                  <a:pt x="1200" y="805"/>
                </a:lnTo>
                <a:lnTo>
                  <a:pt x="1169" y="804"/>
                </a:lnTo>
                <a:lnTo>
                  <a:pt x="1138" y="803"/>
                </a:lnTo>
                <a:lnTo>
                  <a:pt x="1107" y="800"/>
                </a:lnTo>
                <a:lnTo>
                  <a:pt x="1077" y="797"/>
                </a:lnTo>
                <a:lnTo>
                  <a:pt x="1047" y="792"/>
                </a:lnTo>
                <a:lnTo>
                  <a:pt x="1017" y="786"/>
                </a:lnTo>
                <a:lnTo>
                  <a:pt x="988" y="780"/>
                </a:lnTo>
                <a:lnTo>
                  <a:pt x="959" y="772"/>
                </a:lnTo>
                <a:lnTo>
                  <a:pt x="931" y="763"/>
                </a:lnTo>
                <a:lnTo>
                  <a:pt x="903" y="754"/>
                </a:lnTo>
                <a:lnTo>
                  <a:pt x="877" y="743"/>
                </a:lnTo>
                <a:lnTo>
                  <a:pt x="851" y="732"/>
                </a:lnTo>
                <a:lnTo>
                  <a:pt x="826" y="720"/>
                </a:lnTo>
                <a:lnTo>
                  <a:pt x="802" y="707"/>
                </a:lnTo>
                <a:lnTo>
                  <a:pt x="779" y="693"/>
                </a:lnTo>
                <a:lnTo>
                  <a:pt x="757" y="678"/>
                </a:lnTo>
                <a:lnTo>
                  <a:pt x="736" y="663"/>
                </a:lnTo>
                <a:lnTo>
                  <a:pt x="717" y="647"/>
                </a:lnTo>
                <a:lnTo>
                  <a:pt x="699" y="630"/>
                </a:lnTo>
                <a:lnTo>
                  <a:pt x="681" y="613"/>
                </a:lnTo>
                <a:lnTo>
                  <a:pt x="666" y="595"/>
                </a:lnTo>
                <a:lnTo>
                  <a:pt x="651" y="577"/>
                </a:lnTo>
                <a:lnTo>
                  <a:pt x="639" y="558"/>
                </a:lnTo>
                <a:lnTo>
                  <a:pt x="627" y="539"/>
                </a:lnTo>
                <a:lnTo>
                  <a:pt x="617" y="519"/>
                </a:lnTo>
                <a:lnTo>
                  <a:pt x="609" y="499"/>
                </a:lnTo>
                <a:lnTo>
                  <a:pt x="602" y="479"/>
                </a:lnTo>
                <a:lnTo>
                  <a:pt x="596" y="459"/>
                </a:lnTo>
                <a:lnTo>
                  <a:pt x="592" y="438"/>
                </a:lnTo>
                <a:lnTo>
                  <a:pt x="590" y="418"/>
                </a:lnTo>
                <a:lnTo>
                  <a:pt x="589" y="397"/>
                </a:lnTo>
                <a:lnTo>
                  <a:pt x="0" y="397"/>
                </a:lnTo>
                <a:lnTo>
                  <a:pt x="2" y="438"/>
                </a:lnTo>
                <a:lnTo>
                  <a:pt x="6" y="478"/>
                </a:lnTo>
                <a:lnTo>
                  <a:pt x="14" y="518"/>
                </a:lnTo>
                <a:lnTo>
                  <a:pt x="25" y="558"/>
                </a:lnTo>
                <a:lnTo>
                  <a:pt x="38" y="598"/>
                </a:lnTo>
                <a:lnTo>
                  <a:pt x="55" y="636"/>
                </a:lnTo>
                <a:lnTo>
                  <a:pt x="75" y="675"/>
                </a:lnTo>
                <a:lnTo>
                  <a:pt x="97" y="712"/>
                </a:lnTo>
                <a:lnTo>
                  <a:pt x="123" y="749"/>
                </a:lnTo>
                <a:lnTo>
                  <a:pt x="151" y="785"/>
                </a:lnTo>
                <a:lnTo>
                  <a:pt x="182" y="820"/>
                </a:lnTo>
                <a:lnTo>
                  <a:pt x="215" y="854"/>
                </a:lnTo>
                <a:lnTo>
                  <a:pt x="251" y="887"/>
                </a:lnTo>
                <a:lnTo>
                  <a:pt x="289" y="918"/>
                </a:lnTo>
                <a:lnTo>
                  <a:pt x="330" y="948"/>
                </a:lnTo>
                <a:lnTo>
                  <a:pt x="373" y="977"/>
                </a:lnTo>
                <a:lnTo>
                  <a:pt x="418" y="1004"/>
                </a:lnTo>
                <a:lnTo>
                  <a:pt x="465" y="1030"/>
                </a:lnTo>
                <a:lnTo>
                  <a:pt x="514" y="1054"/>
                </a:lnTo>
                <a:lnTo>
                  <a:pt x="565" y="1076"/>
                </a:lnTo>
                <a:lnTo>
                  <a:pt x="618" y="1096"/>
                </a:lnTo>
                <a:lnTo>
                  <a:pt x="672" y="1115"/>
                </a:lnTo>
                <a:lnTo>
                  <a:pt x="727" y="1132"/>
                </a:lnTo>
                <a:lnTo>
                  <a:pt x="783" y="1147"/>
                </a:lnTo>
                <a:lnTo>
                  <a:pt x="841" y="1160"/>
                </a:lnTo>
                <a:lnTo>
                  <a:pt x="899" y="1171"/>
                </a:lnTo>
                <a:lnTo>
                  <a:pt x="958" y="1181"/>
                </a:lnTo>
                <a:lnTo>
                  <a:pt x="1018" y="1188"/>
                </a:lnTo>
                <a:lnTo>
                  <a:pt x="1079" y="1193"/>
                </a:lnTo>
                <a:lnTo>
                  <a:pt x="1139" y="1196"/>
                </a:lnTo>
                <a:lnTo>
                  <a:pt x="1200" y="1197"/>
                </a:lnTo>
                <a:lnTo>
                  <a:pt x="1261" y="1196"/>
                </a:lnTo>
                <a:lnTo>
                  <a:pt x="1321" y="1193"/>
                </a:lnTo>
                <a:lnTo>
                  <a:pt x="1382" y="1188"/>
                </a:lnTo>
                <a:lnTo>
                  <a:pt x="1442" y="1181"/>
                </a:lnTo>
                <a:lnTo>
                  <a:pt x="1501" y="1171"/>
                </a:lnTo>
                <a:lnTo>
                  <a:pt x="1559" y="1160"/>
                </a:lnTo>
                <a:lnTo>
                  <a:pt x="1617" y="1147"/>
                </a:lnTo>
                <a:lnTo>
                  <a:pt x="1673" y="1132"/>
                </a:lnTo>
                <a:lnTo>
                  <a:pt x="1728" y="1115"/>
                </a:lnTo>
                <a:lnTo>
                  <a:pt x="1782" y="1096"/>
                </a:lnTo>
                <a:lnTo>
                  <a:pt x="1835" y="1076"/>
                </a:lnTo>
                <a:lnTo>
                  <a:pt x="1886" y="1054"/>
                </a:lnTo>
                <a:lnTo>
                  <a:pt x="1935" y="1030"/>
                </a:lnTo>
                <a:lnTo>
                  <a:pt x="1982" y="1004"/>
                </a:lnTo>
                <a:lnTo>
                  <a:pt x="2027" y="977"/>
                </a:lnTo>
                <a:lnTo>
                  <a:pt x="2070" y="948"/>
                </a:lnTo>
                <a:lnTo>
                  <a:pt x="2111" y="918"/>
                </a:lnTo>
                <a:lnTo>
                  <a:pt x="2149" y="887"/>
                </a:lnTo>
                <a:lnTo>
                  <a:pt x="2185" y="854"/>
                </a:lnTo>
                <a:lnTo>
                  <a:pt x="2218" y="820"/>
                </a:lnTo>
                <a:lnTo>
                  <a:pt x="2249" y="785"/>
                </a:lnTo>
                <a:lnTo>
                  <a:pt x="2277" y="749"/>
                </a:lnTo>
                <a:lnTo>
                  <a:pt x="2303" y="712"/>
                </a:lnTo>
                <a:lnTo>
                  <a:pt x="2325" y="675"/>
                </a:lnTo>
                <a:lnTo>
                  <a:pt x="2345" y="636"/>
                </a:lnTo>
                <a:lnTo>
                  <a:pt x="2362" y="598"/>
                </a:lnTo>
                <a:lnTo>
                  <a:pt x="2375" y="558"/>
                </a:lnTo>
                <a:lnTo>
                  <a:pt x="2386" y="518"/>
                </a:lnTo>
                <a:lnTo>
                  <a:pt x="2394" y="478"/>
                </a:lnTo>
                <a:lnTo>
                  <a:pt x="2398" y="438"/>
                </a:lnTo>
                <a:lnTo>
                  <a:pt x="2400" y="397"/>
                </a:lnTo>
                <a:lnTo>
                  <a:pt x="2701" y="397"/>
                </a:lnTo>
                <a:lnTo>
                  <a:pt x="2106" y="0"/>
                </a:lnTo>
                <a:lnTo>
                  <a:pt x="1511" y="397"/>
                </a:lnTo>
                <a:lnTo>
                  <a:pt x="1811" y="397"/>
                </a:lnTo>
              </a:path>
            </a:pathLst>
          </a:custGeom>
          <a:solidFill>
            <a:srgbClr val="89C765"/>
          </a:solidFill>
          <a:ln w="9525" cap="flat" cmpd="sng">
            <a:solidFill>
              <a:srgbClr val="89C76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8"/>
          <p:cNvSpPr/>
          <p:nvPr/>
        </p:nvSpPr>
        <p:spPr>
          <a:xfrm>
            <a:off x="3766535" y="3127196"/>
            <a:ext cx="1389369" cy="297368"/>
          </a:xfrm>
          <a:custGeom>
            <a:avLst/>
            <a:gdLst/>
            <a:ahLst/>
            <a:cxnLst/>
            <a:rect l="l" t="t" r="r" b="b"/>
            <a:pathLst>
              <a:path w="2927" h="1347" extrusionOk="0">
                <a:moveTo>
                  <a:pt x="964" y="900"/>
                </a:moveTo>
                <a:lnTo>
                  <a:pt x="965" y="877"/>
                </a:lnTo>
                <a:lnTo>
                  <a:pt x="967" y="854"/>
                </a:lnTo>
                <a:lnTo>
                  <a:pt x="972" y="830"/>
                </a:lnTo>
                <a:lnTo>
                  <a:pt x="978" y="808"/>
                </a:lnTo>
                <a:lnTo>
                  <a:pt x="985" y="785"/>
                </a:lnTo>
                <a:lnTo>
                  <a:pt x="994" y="763"/>
                </a:lnTo>
                <a:lnTo>
                  <a:pt x="1005" y="741"/>
                </a:lnTo>
                <a:lnTo>
                  <a:pt x="1018" y="719"/>
                </a:lnTo>
                <a:lnTo>
                  <a:pt x="1032" y="698"/>
                </a:lnTo>
                <a:lnTo>
                  <a:pt x="1047" y="677"/>
                </a:lnTo>
                <a:lnTo>
                  <a:pt x="1064" y="657"/>
                </a:lnTo>
                <a:lnTo>
                  <a:pt x="1083" y="638"/>
                </a:lnTo>
                <a:lnTo>
                  <a:pt x="1103" y="619"/>
                </a:lnTo>
                <a:lnTo>
                  <a:pt x="1124" y="601"/>
                </a:lnTo>
                <a:lnTo>
                  <a:pt x="1146" y="584"/>
                </a:lnTo>
                <a:lnTo>
                  <a:pt x="1170" y="567"/>
                </a:lnTo>
                <a:lnTo>
                  <a:pt x="1195" y="552"/>
                </a:lnTo>
                <a:lnTo>
                  <a:pt x="1221" y="537"/>
                </a:lnTo>
                <a:lnTo>
                  <a:pt x="1248" y="523"/>
                </a:lnTo>
                <a:lnTo>
                  <a:pt x="1276" y="510"/>
                </a:lnTo>
                <a:lnTo>
                  <a:pt x="1305" y="499"/>
                </a:lnTo>
                <a:lnTo>
                  <a:pt x="1334" y="488"/>
                </a:lnTo>
                <a:lnTo>
                  <a:pt x="1365" y="478"/>
                </a:lnTo>
                <a:lnTo>
                  <a:pt x="1396" y="470"/>
                </a:lnTo>
                <a:lnTo>
                  <a:pt x="1428" y="462"/>
                </a:lnTo>
                <a:lnTo>
                  <a:pt x="1460" y="456"/>
                </a:lnTo>
                <a:lnTo>
                  <a:pt x="1493" y="450"/>
                </a:lnTo>
                <a:lnTo>
                  <a:pt x="1526" y="446"/>
                </a:lnTo>
                <a:lnTo>
                  <a:pt x="1559" y="443"/>
                </a:lnTo>
                <a:lnTo>
                  <a:pt x="1592" y="442"/>
                </a:lnTo>
                <a:lnTo>
                  <a:pt x="1626" y="441"/>
                </a:lnTo>
                <a:lnTo>
                  <a:pt x="1660" y="442"/>
                </a:lnTo>
                <a:lnTo>
                  <a:pt x="1693" y="443"/>
                </a:lnTo>
                <a:lnTo>
                  <a:pt x="1726" y="446"/>
                </a:lnTo>
                <a:lnTo>
                  <a:pt x="1759" y="450"/>
                </a:lnTo>
                <a:lnTo>
                  <a:pt x="1792" y="456"/>
                </a:lnTo>
                <a:lnTo>
                  <a:pt x="1824" y="462"/>
                </a:lnTo>
                <a:lnTo>
                  <a:pt x="1856" y="470"/>
                </a:lnTo>
                <a:lnTo>
                  <a:pt x="1887" y="478"/>
                </a:lnTo>
                <a:lnTo>
                  <a:pt x="1918" y="488"/>
                </a:lnTo>
                <a:lnTo>
                  <a:pt x="1947" y="499"/>
                </a:lnTo>
                <a:lnTo>
                  <a:pt x="1976" y="510"/>
                </a:lnTo>
                <a:lnTo>
                  <a:pt x="2004" y="523"/>
                </a:lnTo>
                <a:lnTo>
                  <a:pt x="2031" y="537"/>
                </a:lnTo>
                <a:lnTo>
                  <a:pt x="2057" y="552"/>
                </a:lnTo>
                <a:lnTo>
                  <a:pt x="2082" y="567"/>
                </a:lnTo>
                <a:lnTo>
                  <a:pt x="2106" y="584"/>
                </a:lnTo>
                <a:lnTo>
                  <a:pt x="2128" y="601"/>
                </a:lnTo>
                <a:lnTo>
                  <a:pt x="2149" y="619"/>
                </a:lnTo>
                <a:lnTo>
                  <a:pt x="2169" y="638"/>
                </a:lnTo>
                <a:lnTo>
                  <a:pt x="2188" y="657"/>
                </a:lnTo>
                <a:lnTo>
                  <a:pt x="2205" y="677"/>
                </a:lnTo>
                <a:lnTo>
                  <a:pt x="2220" y="698"/>
                </a:lnTo>
                <a:lnTo>
                  <a:pt x="2234" y="719"/>
                </a:lnTo>
                <a:lnTo>
                  <a:pt x="2247" y="741"/>
                </a:lnTo>
                <a:lnTo>
                  <a:pt x="2258" y="763"/>
                </a:lnTo>
                <a:lnTo>
                  <a:pt x="2267" y="785"/>
                </a:lnTo>
                <a:lnTo>
                  <a:pt x="2274" y="808"/>
                </a:lnTo>
                <a:lnTo>
                  <a:pt x="2280" y="830"/>
                </a:lnTo>
                <a:lnTo>
                  <a:pt x="2285" y="854"/>
                </a:lnTo>
                <a:lnTo>
                  <a:pt x="2287" y="877"/>
                </a:lnTo>
                <a:lnTo>
                  <a:pt x="2288" y="900"/>
                </a:lnTo>
                <a:lnTo>
                  <a:pt x="2926" y="900"/>
                </a:lnTo>
                <a:lnTo>
                  <a:pt x="2924" y="854"/>
                </a:lnTo>
                <a:lnTo>
                  <a:pt x="2919" y="809"/>
                </a:lnTo>
                <a:lnTo>
                  <a:pt x="2911" y="764"/>
                </a:lnTo>
                <a:lnTo>
                  <a:pt x="2899" y="719"/>
                </a:lnTo>
                <a:lnTo>
                  <a:pt x="2885" y="674"/>
                </a:lnTo>
                <a:lnTo>
                  <a:pt x="2866" y="631"/>
                </a:lnTo>
                <a:lnTo>
                  <a:pt x="2845" y="587"/>
                </a:lnTo>
                <a:lnTo>
                  <a:pt x="2821" y="545"/>
                </a:lnTo>
                <a:lnTo>
                  <a:pt x="2793" y="504"/>
                </a:lnTo>
                <a:lnTo>
                  <a:pt x="2763" y="463"/>
                </a:lnTo>
                <a:lnTo>
                  <a:pt x="2729" y="424"/>
                </a:lnTo>
                <a:lnTo>
                  <a:pt x="2693" y="386"/>
                </a:lnTo>
                <a:lnTo>
                  <a:pt x="2654" y="349"/>
                </a:lnTo>
                <a:lnTo>
                  <a:pt x="2612" y="314"/>
                </a:lnTo>
                <a:lnTo>
                  <a:pt x="2568" y="280"/>
                </a:lnTo>
                <a:lnTo>
                  <a:pt x="2522" y="248"/>
                </a:lnTo>
                <a:lnTo>
                  <a:pt x="2473" y="217"/>
                </a:lnTo>
                <a:lnTo>
                  <a:pt x="2422" y="188"/>
                </a:lnTo>
                <a:lnTo>
                  <a:pt x="2369" y="161"/>
                </a:lnTo>
                <a:lnTo>
                  <a:pt x="2314" y="136"/>
                </a:lnTo>
                <a:lnTo>
                  <a:pt x="2257" y="113"/>
                </a:lnTo>
                <a:lnTo>
                  <a:pt x="2199" y="92"/>
                </a:lnTo>
                <a:lnTo>
                  <a:pt x="2139" y="73"/>
                </a:lnTo>
                <a:lnTo>
                  <a:pt x="2077" y="56"/>
                </a:lnTo>
                <a:lnTo>
                  <a:pt x="2015" y="41"/>
                </a:lnTo>
                <a:lnTo>
                  <a:pt x="1952" y="29"/>
                </a:lnTo>
                <a:lnTo>
                  <a:pt x="1888" y="18"/>
                </a:lnTo>
                <a:lnTo>
                  <a:pt x="1823" y="10"/>
                </a:lnTo>
                <a:lnTo>
                  <a:pt x="1758" y="5"/>
                </a:lnTo>
                <a:lnTo>
                  <a:pt x="1692" y="1"/>
                </a:lnTo>
                <a:lnTo>
                  <a:pt x="1626" y="0"/>
                </a:lnTo>
                <a:lnTo>
                  <a:pt x="1560" y="1"/>
                </a:lnTo>
                <a:lnTo>
                  <a:pt x="1494" y="5"/>
                </a:lnTo>
                <a:lnTo>
                  <a:pt x="1429" y="10"/>
                </a:lnTo>
                <a:lnTo>
                  <a:pt x="1364" y="18"/>
                </a:lnTo>
                <a:lnTo>
                  <a:pt x="1300" y="29"/>
                </a:lnTo>
                <a:lnTo>
                  <a:pt x="1237" y="41"/>
                </a:lnTo>
                <a:lnTo>
                  <a:pt x="1175" y="56"/>
                </a:lnTo>
                <a:lnTo>
                  <a:pt x="1113" y="73"/>
                </a:lnTo>
                <a:lnTo>
                  <a:pt x="1053" y="92"/>
                </a:lnTo>
                <a:lnTo>
                  <a:pt x="995" y="113"/>
                </a:lnTo>
                <a:lnTo>
                  <a:pt x="938" y="136"/>
                </a:lnTo>
                <a:lnTo>
                  <a:pt x="883" y="161"/>
                </a:lnTo>
                <a:lnTo>
                  <a:pt x="830" y="188"/>
                </a:lnTo>
                <a:lnTo>
                  <a:pt x="779" y="217"/>
                </a:lnTo>
                <a:lnTo>
                  <a:pt x="730" y="248"/>
                </a:lnTo>
                <a:lnTo>
                  <a:pt x="684" y="280"/>
                </a:lnTo>
                <a:lnTo>
                  <a:pt x="640" y="314"/>
                </a:lnTo>
                <a:lnTo>
                  <a:pt x="598" y="349"/>
                </a:lnTo>
                <a:lnTo>
                  <a:pt x="559" y="386"/>
                </a:lnTo>
                <a:lnTo>
                  <a:pt x="523" y="424"/>
                </a:lnTo>
                <a:lnTo>
                  <a:pt x="489" y="463"/>
                </a:lnTo>
                <a:lnTo>
                  <a:pt x="459" y="504"/>
                </a:lnTo>
                <a:lnTo>
                  <a:pt x="431" y="545"/>
                </a:lnTo>
                <a:lnTo>
                  <a:pt x="407" y="587"/>
                </a:lnTo>
                <a:lnTo>
                  <a:pt x="386" y="631"/>
                </a:lnTo>
                <a:lnTo>
                  <a:pt x="367" y="674"/>
                </a:lnTo>
                <a:lnTo>
                  <a:pt x="353" y="719"/>
                </a:lnTo>
                <a:lnTo>
                  <a:pt x="341" y="764"/>
                </a:lnTo>
                <a:lnTo>
                  <a:pt x="333" y="809"/>
                </a:lnTo>
                <a:lnTo>
                  <a:pt x="328" y="854"/>
                </a:lnTo>
                <a:lnTo>
                  <a:pt x="326" y="900"/>
                </a:lnTo>
                <a:lnTo>
                  <a:pt x="0" y="900"/>
                </a:lnTo>
                <a:lnTo>
                  <a:pt x="645" y="1346"/>
                </a:lnTo>
                <a:lnTo>
                  <a:pt x="1289" y="900"/>
                </a:lnTo>
                <a:lnTo>
                  <a:pt x="964" y="900"/>
                </a:lnTo>
              </a:path>
            </a:pathLst>
          </a:custGeom>
          <a:solidFill>
            <a:srgbClr val="89C765"/>
          </a:solidFill>
          <a:ln w="9525" cap="flat" cmpd="sng">
            <a:solidFill>
              <a:srgbClr val="89C76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8"/>
          <p:cNvSpPr/>
          <p:nvPr/>
        </p:nvSpPr>
        <p:spPr>
          <a:xfrm>
            <a:off x="5630613" y="1321213"/>
            <a:ext cx="2444400" cy="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2933"/>
              <a:t>MAgPIE </a:t>
            </a:r>
            <a:endParaRPr sz="2933"/>
          </a:p>
        </p:txBody>
      </p:sp>
      <p:sp>
        <p:nvSpPr>
          <p:cNvPr id="247" name="Google Shape;247;p28"/>
          <p:cNvSpPr/>
          <p:nvPr/>
        </p:nvSpPr>
        <p:spPr>
          <a:xfrm>
            <a:off x="1218261" y="1288995"/>
            <a:ext cx="3261600" cy="6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2933"/>
              <a:t>REMIND</a:t>
            </a:r>
            <a:endParaRPr sz="2933"/>
          </a:p>
        </p:txBody>
      </p:sp>
      <p:sp>
        <p:nvSpPr>
          <p:cNvPr id="248" name="Google Shape;248;p28"/>
          <p:cNvSpPr/>
          <p:nvPr/>
        </p:nvSpPr>
        <p:spPr>
          <a:xfrm>
            <a:off x="3800931" y="2446251"/>
            <a:ext cx="3423600" cy="1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1733">
                <a:solidFill>
                  <a:srgbClr val="62A73B"/>
                </a:solidFill>
              </a:rPr>
              <a:t>Land-use emi., </a:t>
            </a:r>
            <a:endParaRPr sz="1733"/>
          </a:p>
          <a:p>
            <a:r>
              <a:rPr lang="de" sz="1733">
                <a:solidFill>
                  <a:srgbClr val="62A73B"/>
                </a:solidFill>
              </a:rPr>
              <a:t>Bioen. price</a:t>
            </a:r>
            <a:endParaRPr sz="1733"/>
          </a:p>
        </p:txBody>
      </p:sp>
      <p:sp>
        <p:nvSpPr>
          <p:cNvPr id="249" name="Google Shape;249;p28"/>
          <p:cNvSpPr/>
          <p:nvPr/>
        </p:nvSpPr>
        <p:spPr>
          <a:xfrm>
            <a:off x="607393" y="1753116"/>
            <a:ext cx="30696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1733"/>
              <a:t>(e.g. Luderer et al. 2015)</a:t>
            </a:r>
            <a:endParaRPr sz="1733"/>
          </a:p>
        </p:txBody>
      </p:sp>
      <p:sp>
        <p:nvSpPr>
          <p:cNvPr id="250" name="Google Shape;250;p28"/>
          <p:cNvSpPr/>
          <p:nvPr/>
        </p:nvSpPr>
        <p:spPr>
          <a:xfrm>
            <a:off x="3787434" y="3690149"/>
            <a:ext cx="3502000" cy="2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1733" dirty="0">
                <a:solidFill>
                  <a:srgbClr val="62A73B"/>
                </a:solidFill>
              </a:rPr>
              <a:t>Carbon price, </a:t>
            </a:r>
            <a:endParaRPr sz="1733" dirty="0"/>
          </a:p>
          <a:p>
            <a:r>
              <a:rPr lang="de" sz="1733" dirty="0">
                <a:solidFill>
                  <a:srgbClr val="62A73B"/>
                </a:solidFill>
              </a:rPr>
              <a:t>Bioen. demand</a:t>
            </a:r>
            <a:endParaRPr sz="1733" dirty="0"/>
          </a:p>
        </p:txBody>
      </p:sp>
      <p:sp>
        <p:nvSpPr>
          <p:cNvPr id="251" name="Google Shape;251;p28"/>
          <p:cNvSpPr/>
          <p:nvPr/>
        </p:nvSpPr>
        <p:spPr>
          <a:xfrm>
            <a:off x="551961" y="5240576"/>
            <a:ext cx="8141600" cy="1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2133" b="1"/>
              <a:t>Energy and land-use system are interlinked.</a:t>
            </a:r>
            <a:endParaRPr sz="2133"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0331" y="2573384"/>
            <a:ext cx="3320693" cy="1634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8"/>
          <p:cNvCxnSpPr/>
          <p:nvPr/>
        </p:nvCxnSpPr>
        <p:spPr>
          <a:xfrm>
            <a:off x="8336635" y="1509300"/>
            <a:ext cx="23200" cy="478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8"/>
          <p:cNvSpPr/>
          <p:nvPr/>
        </p:nvSpPr>
        <p:spPr>
          <a:xfrm>
            <a:off x="8359711" y="1368235"/>
            <a:ext cx="3756400" cy="2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2000" b="1"/>
              <a:t>Resolution:</a:t>
            </a:r>
            <a:r>
              <a:rPr lang="de" sz="2000"/>
              <a:t> </a:t>
            </a:r>
            <a:endParaRPr sz="2000"/>
          </a:p>
          <a:p>
            <a:pPr marL="253994" indent="-262460">
              <a:buSzPts val="700"/>
              <a:buFont typeface="Noto Sans Symbols"/>
              <a:buChar char="●"/>
            </a:pPr>
            <a:r>
              <a:rPr lang="de" sz="2000"/>
              <a:t>Flexible, default: 12 regions</a:t>
            </a:r>
            <a:endParaRPr sz="2000"/>
          </a:p>
          <a:p>
            <a:pPr marL="253994" indent="-262460">
              <a:buSzPts val="700"/>
              <a:buFont typeface="Noto Sans Symbols"/>
              <a:buChar char="●"/>
            </a:pPr>
            <a:r>
              <a:rPr lang="de" sz="2000"/>
              <a:t>Large countries as regions</a:t>
            </a:r>
            <a:endParaRPr sz="2000"/>
          </a:p>
          <a:p>
            <a:pPr marL="253994" indent="-262460">
              <a:buSzPts val="700"/>
              <a:buFont typeface="Noto Sans Symbols"/>
              <a:buChar char="●"/>
            </a:pPr>
            <a:r>
              <a:rPr lang="de" sz="2000"/>
              <a:t>Small countries grouped</a:t>
            </a:r>
            <a:endParaRPr sz="2000"/>
          </a:p>
        </p:txBody>
      </p:sp>
      <p:sp>
        <p:nvSpPr>
          <p:cNvPr id="255" name="Google Shape;255;p28"/>
          <p:cNvSpPr/>
          <p:nvPr/>
        </p:nvSpPr>
        <p:spPr>
          <a:xfrm>
            <a:off x="8577411" y="4469927"/>
            <a:ext cx="33956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833" tIns="54433" rIns="108833" bIns="54433" anchor="t" anchorCtr="0">
            <a:noAutofit/>
          </a:bodyPr>
          <a:lstStyle/>
          <a:p>
            <a:r>
              <a:rPr lang="de" sz="2000" b="1"/>
              <a:t>Climate policy setting:</a:t>
            </a:r>
            <a:endParaRPr sz="2000"/>
          </a:p>
          <a:p>
            <a:pPr marL="253994" indent="-262460">
              <a:buSzPts val="700"/>
              <a:buFont typeface="Noto Sans Symbols"/>
              <a:buChar char="●"/>
            </a:pPr>
            <a:r>
              <a:rPr lang="de" sz="2000"/>
              <a:t>Policy starts after 2020</a:t>
            </a:r>
            <a:endParaRPr sz="2000"/>
          </a:p>
          <a:p>
            <a:pPr marL="253994" indent="-262460">
              <a:buSzPts val="700"/>
              <a:buFont typeface="Noto Sans Symbols"/>
              <a:buChar char="●"/>
            </a:pPr>
            <a:r>
              <a:rPr lang="de" sz="2000"/>
              <a:t>Staged accession: convergence to global carbon price in 2050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44245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Modelling toolbox + indicators</a:t>
            </a: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7" y="900310"/>
            <a:ext cx="6231000" cy="5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7007500" y="971701"/>
            <a:ext cx="4998800" cy="484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/>
              <a:t>SSP scenarios as basis</a:t>
            </a:r>
            <a:endParaRPr sz="1867"/>
          </a:p>
          <a:p>
            <a:pPr marL="609585"/>
            <a:endParaRPr sz="1867"/>
          </a:p>
          <a:p>
            <a:pPr marL="609585" indent="-423323">
              <a:buSzPts val="1400"/>
              <a:buChar char="●"/>
            </a:pPr>
            <a:r>
              <a:rPr lang="de" sz="1867"/>
              <a:t>energy-economy-land-climate modelling framework REMIND-MAgPIE as workhorse</a:t>
            </a:r>
            <a:endParaRPr sz="1867"/>
          </a:p>
          <a:p>
            <a:endParaRPr sz="1867"/>
          </a:p>
          <a:p>
            <a:pPr marL="609585" indent="-423323">
              <a:buSzPts val="1400"/>
              <a:buChar char="●"/>
            </a:pPr>
            <a:r>
              <a:rPr lang="de" sz="1867"/>
              <a:t>additional downstream models for SDG indicators</a:t>
            </a:r>
            <a:endParaRPr sz="1867"/>
          </a:p>
          <a:p>
            <a:pPr marL="1219170" lvl="1" indent="-423323">
              <a:buSzPts val="1400"/>
              <a:buChar char="○"/>
            </a:pPr>
            <a:r>
              <a:rPr lang="de" sz="1867"/>
              <a:t>Ocean (SDG 14)</a:t>
            </a:r>
            <a:endParaRPr sz="1867"/>
          </a:p>
          <a:p>
            <a:pPr marL="1219170" lvl="1" indent="-423323">
              <a:buSzPts val="1400"/>
              <a:buChar char="○"/>
            </a:pPr>
            <a:r>
              <a:rPr lang="de" sz="1867"/>
              <a:t>Air pollution &amp; health (SDG 3,11)</a:t>
            </a:r>
            <a:endParaRPr sz="1867"/>
          </a:p>
          <a:p>
            <a:pPr marL="1219170" lvl="1" indent="-423323">
              <a:buSzPts val="1400"/>
              <a:buChar char="○"/>
            </a:pPr>
            <a:r>
              <a:rPr lang="de" sz="1867"/>
              <a:t>Inequality &amp; Poverty (SDG 1,10)</a:t>
            </a:r>
            <a:endParaRPr sz="1867"/>
          </a:p>
          <a:p>
            <a:pPr marL="1219170" lvl="1" indent="-423323">
              <a:buSzPts val="1400"/>
              <a:buChar char="○"/>
            </a:pPr>
            <a:r>
              <a:rPr lang="de" sz="1867"/>
              <a:t>Political institutions &amp; violent conflict (SDG 16)</a:t>
            </a:r>
            <a:endParaRPr sz="1867"/>
          </a:p>
          <a:p>
            <a:endParaRPr sz="1867"/>
          </a:p>
          <a:p>
            <a:r>
              <a:rPr lang="de" sz="1867" b="1"/>
              <a:t>Goal: quantify indicators or meaningful proxies for all 17 SDGs </a:t>
            </a:r>
            <a:endParaRPr sz="1867" b="1"/>
          </a:p>
        </p:txBody>
      </p:sp>
    </p:spTree>
    <p:extLst>
      <p:ext uri="{BB962C8B-B14F-4D97-AF65-F5344CB8AC3E}">
        <p14:creationId xmlns:p14="http://schemas.microsoft.com/office/powerpoint/2010/main" val="144627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 dirty="0"/>
              <a:t>Comprehensive coverage of the SDG space</a:t>
            </a:r>
            <a:endParaRPr dirty="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0" y="970400"/>
            <a:ext cx="8161400" cy="190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01" y="2868035"/>
            <a:ext cx="3885668" cy="31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104" y="2877734"/>
            <a:ext cx="3765529" cy="318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7600" y="852004"/>
            <a:ext cx="3504400" cy="286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7">
            <a:alphaModFix/>
          </a:blip>
          <a:srcRect t="2477"/>
          <a:stretch/>
        </p:blipFill>
        <p:spPr>
          <a:xfrm>
            <a:off x="8389234" y="3682434"/>
            <a:ext cx="3599567" cy="27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  <p:sp>
        <p:nvSpPr>
          <p:cNvPr id="10" name="Google Shape;289;p31"/>
          <p:cNvSpPr/>
          <p:nvPr/>
        </p:nvSpPr>
        <p:spPr>
          <a:xfrm>
            <a:off x="2460812" y="970398"/>
            <a:ext cx="3065929" cy="5039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1" name="Google Shape;289;p31"/>
          <p:cNvSpPr/>
          <p:nvPr/>
        </p:nvSpPr>
        <p:spPr>
          <a:xfrm>
            <a:off x="308302" y="2877733"/>
            <a:ext cx="3878222" cy="45682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2" name="Google Shape;289;p31"/>
          <p:cNvSpPr/>
          <p:nvPr/>
        </p:nvSpPr>
        <p:spPr>
          <a:xfrm>
            <a:off x="4968880" y="2877733"/>
            <a:ext cx="3065929" cy="5039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" name="Google Shape;289;p31"/>
          <p:cNvSpPr/>
          <p:nvPr/>
        </p:nvSpPr>
        <p:spPr>
          <a:xfrm>
            <a:off x="8922872" y="718401"/>
            <a:ext cx="3065929" cy="5039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4" name="Google Shape;289;p31"/>
          <p:cNvSpPr/>
          <p:nvPr/>
        </p:nvSpPr>
        <p:spPr>
          <a:xfrm>
            <a:off x="8400770" y="3672436"/>
            <a:ext cx="3629665" cy="3681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289;p31"/>
          <p:cNvSpPr/>
          <p:nvPr/>
        </p:nvSpPr>
        <p:spPr>
          <a:xfrm>
            <a:off x="10058400" y="5476909"/>
            <a:ext cx="1793600" cy="6868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2901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Comprehensive coverage of the SDG space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0" y="970400"/>
            <a:ext cx="8161400" cy="190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01" y="2868035"/>
            <a:ext cx="3885668" cy="31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104" y="2877734"/>
            <a:ext cx="3765529" cy="318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7600" y="852004"/>
            <a:ext cx="3504400" cy="286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7">
            <a:alphaModFix/>
          </a:blip>
          <a:srcRect t="2477"/>
          <a:stretch/>
        </p:blipFill>
        <p:spPr>
          <a:xfrm>
            <a:off x="8389234" y="3682434"/>
            <a:ext cx="3599567" cy="27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/>
          <p:nvPr/>
        </p:nvSpPr>
        <p:spPr>
          <a:xfrm>
            <a:off x="4314100" y="3298633"/>
            <a:ext cx="3832400" cy="13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8" name="Google Shape;288;p31"/>
          <p:cNvSpPr/>
          <p:nvPr/>
        </p:nvSpPr>
        <p:spPr>
          <a:xfrm>
            <a:off x="8389233" y="2252617"/>
            <a:ext cx="3599600" cy="1398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3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0397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Interventions: Global equity &amp; poverty alleviation</a:t>
            </a:r>
            <a:endParaRPr/>
          </a:p>
        </p:txBody>
      </p:sp>
      <p:sp>
        <p:nvSpPr>
          <p:cNvPr id="366" name="Google Shape;366;p38"/>
          <p:cNvSpPr txBox="1"/>
          <p:nvPr/>
        </p:nvSpPr>
        <p:spPr>
          <a:xfrm>
            <a:off x="1246471" y="1190134"/>
            <a:ext cx="10511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/>
          </a:p>
        </p:txBody>
      </p:sp>
      <p:grpSp>
        <p:nvGrpSpPr>
          <p:cNvPr id="367" name="Google Shape;367;p38"/>
          <p:cNvGrpSpPr/>
          <p:nvPr/>
        </p:nvGrpSpPr>
        <p:grpSpPr>
          <a:xfrm>
            <a:off x="1141665" y="1815959"/>
            <a:ext cx="834800" cy="809200"/>
            <a:chOff x="5435645" y="2460306"/>
            <a:chExt cx="626100" cy="606900"/>
          </a:xfrm>
        </p:grpSpPr>
        <p:pic>
          <p:nvPicPr>
            <p:cNvPr id="368" name="Google Shape;368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6008" y="2518614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8"/>
            <p:cNvSpPr/>
            <p:nvPr/>
          </p:nvSpPr>
          <p:spPr>
            <a:xfrm>
              <a:off x="5435645" y="2460306"/>
              <a:ext cx="626100" cy="606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370" name="Google Shape;370;p38"/>
          <p:cNvSpPr txBox="1"/>
          <p:nvPr/>
        </p:nvSpPr>
        <p:spPr>
          <a:xfrm>
            <a:off x="916175" y="1232400"/>
            <a:ext cx="15840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E </a:t>
            </a:r>
            <a:r>
              <a:rPr lang="de" sz="1333">
                <a:solidFill>
                  <a:schemeClr val="dk1"/>
                </a:solidFill>
              </a:rPr>
              <a:t>(Global equity)  </a:t>
            </a:r>
            <a:endParaRPr sz="1333"/>
          </a:p>
        </p:txBody>
      </p:sp>
      <p:sp>
        <p:nvSpPr>
          <p:cNvPr id="371" name="Google Shape;371;p38"/>
          <p:cNvSpPr txBox="1"/>
          <p:nvPr/>
        </p:nvSpPr>
        <p:spPr>
          <a:xfrm>
            <a:off x="2689038" y="1586034"/>
            <a:ext cx="80280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/>
              <a:t>international redistribution of part of the carbon pricing revenues </a:t>
            </a:r>
            <a:endParaRPr sz="1867"/>
          </a:p>
          <a:p>
            <a:pPr marL="609585"/>
            <a:r>
              <a:rPr lang="de" sz="1867"/>
              <a:t>-&gt; ‘climate &amp; development finance’</a:t>
            </a:r>
            <a:endParaRPr sz="1867"/>
          </a:p>
          <a:p>
            <a:pPr marL="609585"/>
            <a:r>
              <a:rPr lang="de" sz="1867" b="1"/>
              <a:t>(ImPo: post-proc)</a:t>
            </a:r>
            <a:endParaRPr sz="1867" b="1"/>
          </a:p>
        </p:txBody>
      </p:sp>
      <p:grpSp>
        <p:nvGrpSpPr>
          <p:cNvPr id="372" name="Google Shape;372;p38"/>
          <p:cNvGrpSpPr/>
          <p:nvPr/>
        </p:nvGrpSpPr>
        <p:grpSpPr>
          <a:xfrm>
            <a:off x="1141665" y="4079624"/>
            <a:ext cx="834800" cy="1483600"/>
            <a:chOff x="5435645" y="3095968"/>
            <a:chExt cx="626100" cy="1112700"/>
          </a:xfrm>
        </p:grpSpPr>
        <p:pic>
          <p:nvPicPr>
            <p:cNvPr id="373" name="Google Shape;373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8844" y="3135328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15609" y="3669931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38"/>
            <p:cNvSpPr/>
            <p:nvPr/>
          </p:nvSpPr>
          <p:spPr>
            <a:xfrm>
              <a:off x="5435645" y="3095968"/>
              <a:ext cx="626100" cy="1112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376" name="Google Shape;376;p38"/>
          <p:cNvSpPr txBox="1"/>
          <p:nvPr/>
        </p:nvSpPr>
        <p:spPr>
          <a:xfrm>
            <a:off x="896171" y="3208733"/>
            <a:ext cx="1624000" cy="7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F </a:t>
            </a:r>
            <a:r>
              <a:rPr lang="de" sz="1333">
                <a:solidFill>
                  <a:schemeClr val="dk1"/>
                </a:solidFill>
              </a:rPr>
              <a:t>(Equality &amp; poverty alleviation)  </a:t>
            </a:r>
            <a:endParaRPr sz="1333"/>
          </a:p>
        </p:txBody>
      </p:sp>
      <p:sp>
        <p:nvSpPr>
          <p:cNvPr id="377" name="Google Shape;377;p38"/>
          <p:cNvSpPr txBox="1"/>
          <p:nvPr/>
        </p:nvSpPr>
        <p:spPr>
          <a:xfrm>
            <a:off x="2730838" y="4119867"/>
            <a:ext cx="79444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/>
              <a:t>national redistribution of carbon pricing revenues (+ int’l transfers) as equal-per-capita ‘climate dividend’ </a:t>
            </a:r>
            <a:endParaRPr sz="1867"/>
          </a:p>
          <a:p>
            <a:pPr marL="609585"/>
            <a:r>
              <a:rPr lang="de" sz="1867" b="1"/>
              <a:t>(ImPo: post-proc)</a:t>
            </a:r>
            <a:endParaRPr sz="1867" b="1"/>
          </a:p>
        </p:txBody>
      </p:sp>
      <p:sp>
        <p:nvSpPr>
          <p:cNvPr id="378" name="Google Shape;378;p38"/>
          <p:cNvSpPr txBox="1"/>
          <p:nvPr/>
        </p:nvSpPr>
        <p:spPr>
          <a:xfrm>
            <a:off x="2385105" y="5754500"/>
            <a:ext cx="9408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Legend*: </a:t>
            </a:r>
            <a:r>
              <a:rPr lang="de" sz="1867" b="1"/>
              <a:t>Sc</a:t>
            </a:r>
            <a:r>
              <a:rPr lang="de" sz="1867"/>
              <a:t>enario </a:t>
            </a:r>
            <a:r>
              <a:rPr lang="de" sz="1867" b="1"/>
              <a:t>As</a:t>
            </a:r>
            <a:r>
              <a:rPr lang="de" sz="1867"/>
              <a:t>sumption;</a:t>
            </a:r>
            <a:r>
              <a:rPr lang="de" sz="1867" b="1"/>
              <a:t> </a:t>
            </a:r>
            <a:r>
              <a:rPr lang="de" sz="1867" b="1">
                <a:solidFill>
                  <a:schemeClr val="dk1"/>
                </a:solidFill>
              </a:rPr>
              <a:t>Im</a:t>
            </a:r>
            <a:r>
              <a:rPr lang="de" sz="1867">
                <a:solidFill>
                  <a:schemeClr val="dk1"/>
                </a:solidFill>
              </a:rPr>
              <a:t>plemented </a:t>
            </a:r>
            <a:r>
              <a:rPr lang="de" sz="1867" b="1">
                <a:solidFill>
                  <a:schemeClr val="dk1"/>
                </a:solidFill>
              </a:rPr>
              <a:t>Po</a:t>
            </a:r>
            <a:r>
              <a:rPr lang="de" sz="1867">
                <a:solidFill>
                  <a:schemeClr val="dk1"/>
                </a:solidFill>
              </a:rPr>
              <a:t>licy; </a:t>
            </a:r>
            <a:r>
              <a:rPr lang="de" sz="1867" b="1">
                <a:solidFill>
                  <a:schemeClr val="dk1"/>
                </a:solidFill>
              </a:rPr>
              <a:t>Mo</a:t>
            </a:r>
            <a:r>
              <a:rPr lang="de" sz="1867">
                <a:solidFill>
                  <a:schemeClr val="dk1"/>
                </a:solidFill>
              </a:rPr>
              <a:t>del </a:t>
            </a:r>
            <a:r>
              <a:rPr lang="de" sz="1867" b="1">
                <a:solidFill>
                  <a:schemeClr val="dk1"/>
                </a:solidFill>
              </a:rPr>
              <a:t>Dy</a:t>
            </a:r>
            <a:r>
              <a:rPr lang="de" sz="1867">
                <a:solidFill>
                  <a:schemeClr val="dk1"/>
                </a:solidFill>
              </a:rPr>
              <a:t>namics</a:t>
            </a:r>
            <a:r>
              <a:rPr lang="de" sz="1867"/>
              <a:t> 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61006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 rotWithShape="1">
          <a:blip r:embed="rId3">
            <a:alphaModFix/>
          </a:blip>
          <a:srcRect b="52927"/>
          <a:stretch/>
        </p:blipFill>
        <p:spPr>
          <a:xfrm>
            <a:off x="636033" y="784534"/>
            <a:ext cx="11544303" cy="328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36600" y="-2964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Burden sharing &amp; climate &amp; development finance</a:t>
            </a:r>
            <a:endParaRPr/>
          </a:p>
        </p:txBody>
      </p:sp>
      <p:sp>
        <p:nvSpPr>
          <p:cNvPr id="385" name="Google Shape;385;p39"/>
          <p:cNvSpPr txBox="1"/>
          <p:nvPr/>
        </p:nvSpPr>
        <p:spPr>
          <a:xfrm>
            <a:off x="696400" y="4680533"/>
            <a:ext cx="10799200" cy="3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Calibri"/>
              <a:buChar char="●"/>
            </a:pPr>
            <a:r>
              <a:rPr lang="de" sz="1867">
                <a:latin typeface="Calibri"/>
                <a:ea typeface="Calibri"/>
                <a:cs typeface="Calibri"/>
                <a:sym typeface="Calibri"/>
              </a:rPr>
              <a:t>SDP: Carbon prices roughly halved compared to SSP1-1.5C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SzPts val="1400"/>
              <a:buFont typeface="Calibri"/>
              <a:buChar char="●"/>
            </a:pPr>
            <a:r>
              <a:rPr lang="de" sz="1867">
                <a:latin typeface="Calibri"/>
                <a:ea typeface="Calibri"/>
                <a:cs typeface="Calibri"/>
                <a:sym typeface="Calibri"/>
              </a:rPr>
              <a:t>differentiated carbon prices &amp; international climate finance: low policy costs for developing regions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SzPts val="1400"/>
              <a:buFont typeface="Calibri"/>
              <a:buChar char="●"/>
            </a:pPr>
            <a:r>
              <a:rPr lang="de" sz="1867">
                <a:latin typeface="Calibri"/>
                <a:ea typeface="Calibri"/>
                <a:cs typeface="Calibri"/>
                <a:sym typeface="Calibri"/>
              </a:rPr>
              <a:t>redistribution of carbon pricing revenues reduces inequality and poverty</a:t>
            </a:r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latin typeface="Calibri"/>
              <a:ea typeface="Calibri"/>
              <a:cs typeface="Calibri"/>
              <a:sym typeface="Calibri"/>
            </a:endParaRPr>
          </a:p>
          <a:p>
            <a:endParaRPr sz="1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950" y="4215233"/>
            <a:ext cx="6470668" cy="3168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368595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0"/>
          <p:cNvPicPr preferRelativeResize="0"/>
          <p:nvPr/>
        </p:nvPicPr>
        <p:blipFill rotWithShape="1">
          <a:blip r:embed="rId3">
            <a:alphaModFix/>
          </a:blip>
          <a:srcRect l="6" r="33375" b="68512"/>
          <a:stretch/>
        </p:blipFill>
        <p:spPr>
          <a:xfrm>
            <a:off x="933975" y="1368933"/>
            <a:ext cx="9041995" cy="356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4168" y="2347734"/>
            <a:ext cx="2003733" cy="3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/>
        </p:nvSpPr>
        <p:spPr>
          <a:xfrm>
            <a:off x="769168" y="5060933"/>
            <a:ext cx="11298733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 dirty="0">
                <a:solidFill>
                  <a:srgbClr val="0B5394"/>
                </a:solidFill>
              </a:rPr>
              <a:t>Redistribution policies funded from carbon pricing revenues reduce inequality and poverty.</a:t>
            </a:r>
            <a:endParaRPr sz="1867" b="1" dirty="0">
              <a:solidFill>
                <a:srgbClr val="0B5394"/>
              </a:solidFill>
            </a:endParaRPr>
          </a:p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 dirty="0">
                <a:solidFill>
                  <a:srgbClr val="0B5394"/>
                </a:solidFill>
              </a:rPr>
              <a:t>Climate policy trade-off is more than compensated.</a:t>
            </a:r>
            <a:endParaRPr sz="1867" b="1" dirty="0">
              <a:solidFill>
                <a:srgbClr val="0B5394"/>
              </a:solidFill>
            </a:endParaRPr>
          </a:p>
        </p:txBody>
      </p:sp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346200" y="-1948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Effects of the interventions: inequality &amp; poverty</a:t>
            </a:r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7412" y="2745547"/>
            <a:ext cx="1768233" cy="3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4168" y="3535234"/>
            <a:ext cx="210781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8120" y="3088685"/>
            <a:ext cx="1768233" cy="43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28749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Regional SDG achievement and gaps (SDP 2030)</a:t>
            </a:r>
            <a:endParaRPr/>
          </a:p>
        </p:txBody>
      </p:sp>
      <p:pic>
        <p:nvPicPr>
          <p:cNvPr id="417" name="Google Shape;41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234" y="830025"/>
            <a:ext cx="10438417" cy="521920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5245433" y="4903900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Planet</a:t>
            </a:r>
            <a:endParaRPr sz="1600"/>
          </a:p>
        </p:txBody>
      </p:sp>
      <p:sp>
        <p:nvSpPr>
          <p:cNvPr id="419" name="Google Shape;419;p42"/>
          <p:cNvSpPr txBox="1"/>
          <p:nvPr/>
        </p:nvSpPr>
        <p:spPr>
          <a:xfrm>
            <a:off x="5528967" y="5143867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Provision</a:t>
            </a:r>
            <a:endParaRPr sz="1600"/>
          </a:p>
        </p:txBody>
      </p:sp>
      <p:sp>
        <p:nvSpPr>
          <p:cNvPr id="420" name="Google Shape;420;p42"/>
          <p:cNvSpPr txBox="1"/>
          <p:nvPr/>
        </p:nvSpPr>
        <p:spPr>
          <a:xfrm>
            <a:off x="5987700" y="5382245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People</a:t>
            </a:r>
            <a:endParaRPr sz="1600"/>
          </a:p>
        </p:txBody>
      </p:sp>
      <p:sp>
        <p:nvSpPr>
          <p:cNvPr id="421" name="Google Shape;421;p42"/>
          <p:cNvSpPr txBox="1"/>
          <p:nvPr/>
        </p:nvSpPr>
        <p:spPr>
          <a:xfrm>
            <a:off x="6305433" y="5626400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Prosperity</a:t>
            </a:r>
            <a:endParaRPr sz="1600"/>
          </a:p>
        </p:txBody>
      </p:sp>
      <p:sp>
        <p:nvSpPr>
          <p:cNvPr id="422" name="Google Shape;422;p42"/>
          <p:cNvSpPr txBox="1"/>
          <p:nvPr/>
        </p:nvSpPr>
        <p:spPr>
          <a:xfrm>
            <a:off x="6558233" y="5903967"/>
            <a:ext cx="2650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Political institutions... </a:t>
            </a:r>
            <a:endParaRPr sz="1600"/>
          </a:p>
        </p:txBody>
      </p:sp>
      <p:cxnSp>
        <p:nvCxnSpPr>
          <p:cNvPr id="423" name="Google Shape;423;p42"/>
          <p:cNvCxnSpPr/>
          <p:nvPr/>
        </p:nvCxnSpPr>
        <p:spPr>
          <a:xfrm rot="10800000">
            <a:off x="5905639" y="4597684"/>
            <a:ext cx="0" cy="439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42"/>
          <p:cNvCxnSpPr/>
          <p:nvPr/>
        </p:nvCxnSpPr>
        <p:spPr>
          <a:xfrm rot="10800000">
            <a:off x="6305867" y="4587867"/>
            <a:ext cx="0" cy="6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42"/>
          <p:cNvCxnSpPr/>
          <p:nvPr/>
        </p:nvCxnSpPr>
        <p:spPr>
          <a:xfrm rot="10800000" flipH="1">
            <a:off x="6717528" y="4597433"/>
            <a:ext cx="8000" cy="9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42"/>
          <p:cNvCxnSpPr/>
          <p:nvPr/>
        </p:nvCxnSpPr>
        <p:spPr>
          <a:xfrm rot="10800000">
            <a:off x="7169021" y="4593440"/>
            <a:ext cx="3200" cy="107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42"/>
          <p:cNvCxnSpPr/>
          <p:nvPr/>
        </p:nvCxnSpPr>
        <p:spPr>
          <a:xfrm rot="10800000">
            <a:off x="7613767" y="4568233"/>
            <a:ext cx="8400" cy="1459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p42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Soergel et al., Nature Climate Change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133307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Regional SDG achievement and gaps (SDP 2050)</a:t>
            </a: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234" y="830025"/>
            <a:ext cx="10438417" cy="521920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 txBox="1"/>
          <p:nvPr/>
        </p:nvSpPr>
        <p:spPr>
          <a:xfrm>
            <a:off x="5245433" y="4903900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Planet</a:t>
            </a:r>
            <a:endParaRPr sz="1600"/>
          </a:p>
        </p:txBody>
      </p:sp>
      <p:sp>
        <p:nvSpPr>
          <p:cNvPr id="436" name="Google Shape;436;p43"/>
          <p:cNvSpPr txBox="1"/>
          <p:nvPr/>
        </p:nvSpPr>
        <p:spPr>
          <a:xfrm>
            <a:off x="5528967" y="5143867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Provision</a:t>
            </a:r>
            <a:endParaRPr sz="1600"/>
          </a:p>
        </p:txBody>
      </p:sp>
      <p:sp>
        <p:nvSpPr>
          <p:cNvPr id="437" name="Google Shape;437;p43"/>
          <p:cNvSpPr txBox="1"/>
          <p:nvPr/>
        </p:nvSpPr>
        <p:spPr>
          <a:xfrm>
            <a:off x="5987700" y="5382245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People</a:t>
            </a:r>
            <a:endParaRPr sz="1600"/>
          </a:p>
        </p:txBody>
      </p:sp>
      <p:sp>
        <p:nvSpPr>
          <p:cNvPr id="438" name="Google Shape;438;p43"/>
          <p:cNvSpPr txBox="1"/>
          <p:nvPr/>
        </p:nvSpPr>
        <p:spPr>
          <a:xfrm>
            <a:off x="6305433" y="5626400"/>
            <a:ext cx="11616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Prosperity</a:t>
            </a:r>
            <a:endParaRPr sz="1600"/>
          </a:p>
        </p:txBody>
      </p:sp>
      <p:sp>
        <p:nvSpPr>
          <p:cNvPr id="439" name="Google Shape;439;p43"/>
          <p:cNvSpPr txBox="1"/>
          <p:nvPr/>
        </p:nvSpPr>
        <p:spPr>
          <a:xfrm>
            <a:off x="6558233" y="5903967"/>
            <a:ext cx="2650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Political institutions... </a:t>
            </a:r>
            <a:endParaRPr sz="1600"/>
          </a:p>
        </p:txBody>
      </p:sp>
      <p:cxnSp>
        <p:nvCxnSpPr>
          <p:cNvPr id="440" name="Google Shape;440;p43"/>
          <p:cNvCxnSpPr/>
          <p:nvPr/>
        </p:nvCxnSpPr>
        <p:spPr>
          <a:xfrm rot="10800000">
            <a:off x="5905639" y="4597684"/>
            <a:ext cx="0" cy="439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43"/>
          <p:cNvCxnSpPr/>
          <p:nvPr/>
        </p:nvCxnSpPr>
        <p:spPr>
          <a:xfrm rot="10800000">
            <a:off x="6305867" y="4587867"/>
            <a:ext cx="0" cy="605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43"/>
          <p:cNvCxnSpPr/>
          <p:nvPr/>
        </p:nvCxnSpPr>
        <p:spPr>
          <a:xfrm rot="10800000" flipH="1">
            <a:off x="6717528" y="4597433"/>
            <a:ext cx="8000" cy="92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7169021" y="4593440"/>
            <a:ext cx="3200" cy="107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43"/>
          <p:cNvCxnSpPr/>
          <p:nvPr/>
        </p:nvCxnSpPr>
        <p:spPr>
          <a:xfrm rot="10800000">
            <a:off x="7613767" y="4568233"/>
            <a:ext cx="8400" cy="1459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5" name="Google Shape;445;p43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/>
              <a:t>Soergel et al., Nature Climate Change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465447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838200" y="-14287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 dirty="0"/>
              <a:t>Summary section 3.</a:t>
            </a:r>
            <a:endParaRPr dirty="0"/>
          </a:p>
        </p:txBody>
      </p:sp>
      <p:sp>
        <p:nvSpPr>
          <p:cNvPr id="451" name="Google Shape;451;p44"/>
          <p:cNvSpPr txBox="1">
            <a:spLocks noGrp="1"/>
          </p:cNvSpPr>
          <p:nvPr>
            <p:ph type="body" idx="1"/>
          </p:nvPr>
        </p:nvSpPr>
        <p:spPr>
          <a:xfrm>
            <a:off x="448241" y="1012833"/>
            <a:ext cx="6748902" cy="38588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609585" indent="-457189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de" sz="1800" b="1" dirty="0">
                <a:solidFill>
                  <a:srgbClr val="000000"/>
                </a:solidFill>
              </a:rPr>
              <a:t>development</a:t>
            </a:r>
            <a:r>
              <a:rPr lang="de" sz="1800" dirty="0">
                <a:solidFill>
                  <a:srgbClr val="000000"/>
                </a:solidFill>
              </a:rPr>
              <a:t>, </a:t>
            </a:r>
            <a:r>
              <a:rPr lang="de" sz="1800" b="1" dirty="0">
                <a:solidFill>
                  <a:srgbClr val="000000"/>
                </a:solidFill>
              </a:rPr>
              <a:t>resource efficiency</a:t>
            </a:r>
            <a:r>
              <a:rPr lang="de" sz="1800" dirty="0">
                <a:solidFill>
                  <a:srgbClr val="000000"/>
                </a:solidFill>
              </a:rPr>
              <a:t> and </a:t>
            </a:r>
            <a:r>
              <a:rPr lang="de" sz="1800" b="1" dirty="0">
                <a:solidFill>
                  <a:srgbClr val="000000"/>
                </a:solidFill>
              </a:rPr>
              <a:t>moderate lifestyle change</a:t>
            </a:r>
            <a:r>
              <a:rPr lang="de" sz="1800" dirty="0">
                <a:solidFill>
                  <a:srgbClr val="000000"/>
                </a:solidFill>
              </a:rPr>
              <a:t> + </a:t>
            </a:r>
            <a:r>
              <a:rPr lang="de" sz="1800" b="1" dirty="0">
                <a:solidFill>
                  <a:srgbClr val="000000"/>
                </a:solidFill>
              </a:rPr>
              <a:t>climate policies</a:t>
            </a:r>
            <a:r>
              <a:rPr lang="de" sz="1800" dirty="0">
                <a:solidFill>
                  <a:srgbClr val="000000"/>
                </a:solidFill>
              </a:rPr>
              <a:t> are </a:t>
            </a:r>
            <a:r>
              <a:rPr lang="de" sz="1800" b="1" dirty="0">
                <a:solidFill>
                  <a:srgbClr val="000000"/>
                </a:solidFill>
              </a:rPr>
              <a:t>insufficient to meet SDGs</a:t>
            </a:r>
            <a:endParaRPr sz="1800" b="1" dirty="0">
              <a:solidFill>
                <a:srgbClr val="000000"/>
              </a:solidFill>
            </a:endParaRPr>
          </a:p>
          <a:p>
            <a:pPr marL="609585" indent="0">
              <a:lnSpc>
                <a:spcPct val="6000"/>
              </a:lnSpc>
              <a:spcBef>
                <a:spcPts val="1067"/>
              </a:spcBef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609585" indent="-457189">
              <a:spcBef>
                <a:spcPts val="1067"/>
              </a:spcBef>
              <a:buClr>
                <a:srgbClr val="000000"/>
              </a:buClr>
              <a:buSzPts val="1800"/>
            </a:pPr>
            <a:r>
              <a:rPr lang="de" sz="1800" dirty="0">
                <a:solidFill>
                  <a:srgbClr val="000000"/>
                </a:solidFill>
              </a:rPr>
              <a:t>additional </a:t>
            </a:r>
            <a:r>
              <a:rPr lang="de" sz="1800" b="1" dirty="0">
                <a:solidFill>
                  <a:srgbClr val="000000"/>
                </a:solidFill>
              </a:rPr>
              <a:t>SD interventions</a:t>
            </a:r>
            <a:r>
              <a:rPr lang="de" sz="1800" dirty="0">
                <a:solidFill>
                  <a:srgbClr val="000000"/>
                </a:solidFill>
              </a:rPr>
              <a:t> required:</a:t>
            </a:r>
            <a:endParaRPr sz="1800" dirty="0">
              <a:solidFill>
                <a:srgbClr val="000000"/>
              </a:solidFill>
            </a:endParaRPr>
          </a:p>
          <a:p>
            <a:pPr marL="1219170" lvl="1" indent="-457189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de" sz="2000" b="1" dirty="0">
                <a:solidFill>
                  <a:srgbClr val="000000"/>
                </a:solidFill>
              </a:rPr>
              <a:t>global cooperation</a:t>
            </a:r>
            <a:r>
              <a:rPr lang="de" sz="2000" dirty="0">
                <a:solidFill>
                  <a:srgbClr val="000000"/>
                </a:solidFill>
              </a:rPr>
              <a:t>: “climate &amp; development” scheme</a:t>
            </a:r>
            <a:endParaRPr sz="2000" dirty="0">
              <a:solidFill>
                <a:srgbClr val="000000"/>
              </a:solidFill>
            </a:endParaRPr>
          </a:p>
          <a:p>
            <a:pPr marL="1219170" lvl="1" indent="-457189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de" sz="2000" b="1" dirty="0">
                <a:solidFill>
                  <a:srgbClr val="000000"/>
                </a:solidFill>
              </a:rPr>
              <a:t>national redistributive policies</a:t>
            </a:r>
            <a:r>
              <a:rPr lang="de" sz="2000" dirty="0">
                <a:solidFill>
                  <a:srgbClr val="000000"/>
                </a:solidFill>
              </a:rPr>
              <a:t> funded from carbon pricing revenues (“policy linking”)</a:t>
            </a:r>
            <a:endParaRPr sz="2000" dirty="0">
              <a:solidFill>
                <a:srgbClr val="000000"/>
              </a:solidFill>
            </a:endParaRPr>
          </a:p>
          <a:p>
            <a:pPr marL="1219170" lvl="1" indent="-457189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de" sz="2000" b="1" dirty="0">
                <a:solidFill>
                  <a:srgbClr val="000000"/>
                </a:solidFill>
              </a:rPr>
              <a:t>food &amp; energy</a:t>
            </a:r>
            <a:r>
              <a:rPr lang="de" sz="2000" dirty="0">
                <a:solidFill>
                  <a:srgbClr val="000000"/>
                </a:solidFill>
              </a:rPr>
              <a:t>  -&gt; co-benefits of healthy diets for climate, land, water, nitrogen cycle, biodiversity</a:t>
            </a:r>
            <a:endParaRPr sz="2000" dirty="0">
              <a:solidFill>
                <a:srgbClr val="000000"/>
              </a:solidFill>
            </a:endParaRPr>
          </a:p>
          <a:p>
            <a:pPr marL="609585" indent="0">
              <a:spcBef>
                <a:spcPts val="667"/>
              </a:spcBef>
              <a:buNone/>
            </a:pPr>
            <a:r>
              <a:rPr lang="de" sz="1800" dirty="0">
                <a:solidFill>
                  <a:srgbClr val="000000"/>
                </a:solidFill>
              </a:rPr>
              <a:t>=&gt; Substantial improvements towards nearly all SDGs</a:t>
            </a:r>
            <a:endParaRPr sz="1800" dirty="0">
              <a:solidFill>
                <a:srgbClr val="000000"/>
              </a:solidFill>
            </a:endParaRPr>
          </a:p>
          <a:p>
            <a:pPr marL="609585" indent="0">
              <a:lnSpc>
                <a:spcPct val="6000"/>
              </a:lnSpc>
              <a:spcBef>
                <a:spcPts val="1067"/>
              </a:spcBef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609585" indent="-431789">
              <a:spcBef>
                <a:spcPts val="1067"/>
              </a:spcBef>
              <a:buClr>
                <a:srgbClr val="000000"/>
              </a:buClr>
              <a:buSzPts val="1500"/>
            </a:pPr>
            <a:r>
              <a:rPr lang="de" sz="1800" dirty="0">
                <a:solidFill>
                  <a:srgbClr val="000000"/>
                </a:solidFill>
              </a:rPr>
              <a:t>comprehensive coverage of SDG space</a:t>
            </a:r>
            <a:endParaRPr sz="1800" dirty="0">
              <a:solidFill>
                <a:srgbClr val="000000"/>
              </a:solidFill>
            </a:endParaRPr>
          </a:p>
          <a:p>
            <a:pPr marL="609585" indent="0">
              <a:lnSpc>
                <a:spcPct val="6000"/>
              </a:lnSpc>
              <a:spcBef>
                <a:spcPts val="1067"/>
              </a:spcBef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609585" indent="-431789">
              <a:spcBef>
                <a:spcPts val="1067"/>
              </a:spcBef>
              <a:buClr>
                <a:srgbClr val="000000"/>
              </a:buClr>
              <a:buSzPts val="1500"/>
            </a:pPr>
            <a:r>
              <a:rPr lang="de" sz="1800" dirty="0">
                <a:solidFill>
                  <a:srgbClr val="000000"/>
                </a:solidFill>
              </a:rPr>
              <a:t>SDG achievement </a:t>
            </a:r>
            <a:r>
              <a:rPr lang="de" sz="1800" b="1" dirty="0">
                <a:solidFill>
                  <a:srgbClr val="000000"/>
                </a:solidFill>
              </a:rPr>
              <a:t>gaps remain in 2030</a:t>
            </a:r>
            <a:r>
              <a:rPr lang="de" sz="1800" dirty="0">
                <a:solidFill>
                  <a:srgbClr val="000000"/>
                </a:solidFill>
              </a:rPr>
              <a:t>, but can largely be </a:t>
            </a:r>
            <a:r>
              <a:rPr lang="de" sz="1800" b="1" dirty="0">
                <a:solidFill>
                  <a:srgbClr val="000000"/>
                </a:solidFill>
              </a:rPr>
              <a:t>closed by 2050</a:t>
            </a:r>
            <a:r>
              <a:rPr lang="de" sz="1800" dirty="0">
                <a:solidFill>
                  <a:srgbClr val="000000"/>
                </a:solidFill>
              </a:rPr>
              <a:t> 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761" y="84065"/>
            <a:ext cx="1439327" cy="1487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943227" y="1702278"/>
            <a:ext cx="5114014" cy="3586898"/>
            <a:chOff x="2176343" y="-49833"/>
            <a:chExt cx="10367665" cy="72717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6308" y="0"/>
              <a:ext cx="6033300" cy="720920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6343" y="-49833"/>
              <a:ext cx="1356600" cy="72717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9608" y="2671531"/>
              <a:ext cx="3284400" cy="3823467"/>
            </a:xfrm>
            <a:prstGeom prst="rect">
              <a:avLst/>
            </a:prstGeom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3D918B7-70A9-4DC0-BA3F-FC51E499ADB0}"/>
              </a:ext>
            </a:extLst>
          </p:cNvPr>
          <p:cNvSpPr txBox="1">
            <a:spLocks/>
          </p:cNvSpPr>
          <p:nvPr/>
        </p:nvSpPr>
        <p:spPr>
          <a:xfrm>
            <a:off x="9551712" y="5425863"/>
            <a:ext cx="1968227" cy="386965"/>
          </a:xfrm>
          <a:prstGeom prst="rect">
            <a:avLst/>
          </a:prstGeom>
        </p:spPr>
        <p:txBody>
          <a:bodyPr lIns="12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ystemschrift Normal"/>
              <a:buChar char="›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schrift Normal"/>
              <a:buChar char="›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schrift Normal"/>
              <a:buChar char="›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mbol" pitchFamily="2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67" dirty="0" err="1"/>
              <a:t>Figure</a:t>
            </a:r>
            <a:r>
              <a:rPr lang="de-DE" sz="1867" dirty="0"/>
              <a:t> SPM.5e (IPCC 2022)</a:t>
            </a:r>
          </a:p>
          <a:p>
            <a:endParaRPr lang="de-DE" sz="4000" dirty="0">
              <a:solidFill>
                <a:prstClr val="black"/>
              </a:solidFill>
            </a:endParaRPr>
          </a:p>
          <a:p>
            <a:endParaRPr lang="aa-ET" sz="40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84773" y="3116084"/>
            <a:ext cx="419375" cy="1456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67"/>
          </a:p>
        </p:txBody>
      </p:sp>
    </p:spTree>
    <p:extLst>
      <p:ext uri="{BB962C8B-B14F-4D97-AF65-F5344CB8AC3E}">
        <p14:creationId xmlns:p14="http://schemas.microsoft.com/office/powerpoint/2010/main" val="26541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090" y="4073785"/>
            <a:ext cx="3164177" cy="2648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SDG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tracker</a:t>
            </a:r>
            <a:r>
              <a:rPr lang="de-DE" dirty="0"/>
              <a:t> https://sdg-tracker.org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467650"/>
            <a:ext cx="4977825" cy="49984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Target 7.1: Universal access to modern energy</a:t>
            </a:r>
          </a:p>
          <a:p>
            <a:r>
              <a:rPr lang="en-US" b="1" dirty="0"/>
              <a:t>Target 7.2: Increase global percentage of renewable energy</a:t>
            </a:r>
          </a:p>
          <a:p>
            <a:r>
              <a:rPr lang="en-US" dirty="0"/>
              <a:t>Target 7.3: Double the improvement in energy efficiency</a:t>
            </a:r>
          </a:p>
          <a:p>
            <a:r>
              <a:rPr lang="en-US" dirty="0"/>
              <a:t>Target 7.A: Promote access, technology and investments in clean energy</a:t>
            </a:r>
          </a:p>
          <a:p>
            <a:r>
              <a:rPr lang="en-US" dirty="0"/>
              <a:t>Target 7.B: Expand and upgrade energy services for developing countries</a:t>
            </a:r>
          </a:p>
          <a:p>
            <a:endParaRPr lang="de-DE" dirty="0"/>
          </a:p>
        </p:txBody>
      </p:sp>
      <p:pic>
        <p:nvPicPr>
          <p:cNvPr id="5" name="Google Shape;84;p17"/>
          <p:cNvPicPr preferRelativeResize="0"/>
          <p:nvPr/>
        </p:nvPicPr>
        <p:blipFill rotWithShape="1">
          <a:blip r:embed="rId4">
            <a:alphaModFix/>
          </a:blip>
          <a:srcRect l="3102" t="45866" r="81256" b="29599"/>
          <a:stretch/>
        </p:blipFill>
        <p:spPr>
          <a:xfrm>
            <a:off x="10174941" y="158803"/>
            <a:ext cx="1559859" cy="130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24" y="1613648"/>
            <a:ext cx="3041101" cy="2540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608" y="1569196"/>
            <a:ext cx="3099659" cy="2585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523" y="4154481"/>
            <a:ext cx="3041102" cy="25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Future directions for IAM-related SDG research</a:t>
            </a:r>
            <a:endParaRPr dirty="0"/>
          </a:p>
        </p:txBody>
      </p:sp>
      <p:sp>
        <p:nvSpPr>
          <p:cNvPr id="430" name="Google Shape;430;p22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indent="-457200"/>
            <a:r>
              <a:rPr lang="de-DE" dirty="0"/>
              <a:t>More multi-dimensional, </a:t>
            </a:r>
            <a:r>
              <a:rPr lang="de-DE" dirty="0" err="1"/>
              <a:t>more</a:t>
            </a:r>
            <a:r>
              <a:rPr lang="de-DE" dirty="0"/>
              <a:t> granular </a:t>
            </a:r>
            <a:r>
              <a:rPr lang="de-DE" dirty="0" err="1"/>
              <a:t>analysis</a:t>
            </a:r>
            <a:endParaRPr lang="de-DE" dirty="0"/>
          </a:p>
          <a:p>
            <a:pPr marL="685800" indent="-457200"/>
            <a:r>
              <a:rPr lang="de-DE" dirty="0"/>
              <a:t>More explicit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end-point </a:t>
            </a:r>
            <a:r>
              <a:rPr lang="de-DE" dirty="0" err="1"/>
              <a:t>goals</a:t>
            </a:r>
            <a:r>
              <a:rPr lang="de-DE" dirty="0"/>
              <a:t> (</a:t>
            </a:r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well-</a:t>
            </a:r>
            <a:r>
              <a:rPr lang="de-DE" dirty="0" err="1"/>
              <a:t>being</a:t>
            </a:r>
            <a:r>
              <a:rPr lang="de-DE" dirty="0"/>
              <a:t>, like </a:t>
            </a:r>
            <a:r>
              <a:rPr lang="de-DE" dirty="0" err="1"/>
              <a:t>health</a:t>
            </a:r>
            <a:r>
              <a:rPr lang="de-DE" dirty="0"/>
              <a:t>, </a:t>
            </a:r>
            <a:r>
              <a:rPr lang="de-DE" dirty="0" err="1"/>
              <a:t>affluence</a:t>
            </a:r>
            <a:r>
              <a:rPr lang="de-DE" dirty="0"/>
              <a:t>, </a:t>
            </a:r>
            <a:r>
              <a:rPr lang="de-DE" dirty="0" err="1"/>
              <a:t>participation</a:t>
            </a:r>
            <a:r>
              <a:rPr lang="de-DE" dirty="0"/>
              <a:t>,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),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preconditions</a:t>
            </a:r>
            <a:r>
              <a:rPr lang="de-DE" dirty="0"/>
              <a:t> (environmental </a:t>
            </a:r>
            <a:r>
              <a:rPr lang="de-DE" dirty="0" err="1"/>
              <a:t>integrity</a:t>
            </a:r>
            <a:r>
              <a:rPr lang="de-DE" dirty="0"/>
              <a:t>,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availability</a:t>
            </a:r>
            <a:r>
              <a:rPr lang="de-DE" dirty="0"/>
              <a:t>)</a:t>
            </a:r>
          </a:p>
          <a:p>
            <a:pPr marL="685800" indent="-457200"/>
            <a:r>
              <a:rPr lang="de-DE" dirty="0" err="1"/>
              <a:t>Centrality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governance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blind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IAMs)</a:t>
            </a:r>
          </a:p>
          <a:p>
            <a:pPr marL="1143000" lvl="1" indent="-457200"/>
            <a:r>
              <a:rPr lang="de-DE" dirty="0" err="1"/>
              <a:t>Endogeneity</a:t>
            </a:r>
            <a:r>
              <a:rPr lang="de-DE" dirty="0"/>
              <a:t>? (Moore et al. 2022)</a:t>
            </a:r>
          </a:p>
          <a:p>
            <a:pPr marL="1143000" lvl="1" indent="-457200"/>
            <a:r>
              <a:rPr lang="de-DE" dirty="0"/>
              <a:t>Scenario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political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(IRA, EU Fit-for-55, </a:t>
            </a:r>
            <a:r>
              <a:rPr lang="de-DE" dirty="0" err="1"/>
              <a:t>behavioral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, subnational </a:t>
            </a:r>
            <a:r>
              <a:rPr lang="de-DE" dirty="0" err="1"/>
              <a:t>scale</a:t>
            </a:r>
            <a:r>
              <a:rPr lang="de-DE" dirty="0"/>
              <a:t>…)</a:t>
            </a:r>
          </a:p>
          <a:p>
            <a:pPr marL="1143000" lvl="1" indent="-457200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89212"/>
            <a:ext cx="10896600" cy="5511372"/>
          </a:xfrm>
        </p:spPr>
        <p:txBody>
          <a:bodyPr>
            <a:noAutofit/>
          </a:bodyPr>
          <a:lstStyle/>
          <a:p>
            <a:pPr marL="268288" indent="-217488">
              <a:spcBef>
                <a:spcPts val="0"/>
              </a:spcBef>
              <a:buNone/>
            </a:pPr>
            <a:r>
              <a:rPr lang="de-DE" sz="1200" dirty="0"/>
              <a:t>Bertram, Christoph, Gunnar </a:t>
            </a:r>
            <a:r>
              <a:rPr lang="de-DE" sz="1200" dirty="0" err="1"/>
              <a:t>Luderer</a:t>
            </a:r>
            <a:r>
              <a:rPr lang="de-DE" sz="1200" dirty="0"/>
              <a:t>, Alexander Popp, Jan Christoph </a:t>
            </a:r>
            <a:r>
              <a:rPr lang="de-DE" sz="1200" dirty="0" err="1"/>
              <a:t>Minx</a:t>
            </a:r>
            <a:r>
              <a:rPr lang="de-DE" sz="1200" dirty="0"/>
              <a:t>, William F. Lamb, Miodrag </a:t>
            </a:r>
            <a:r>
              <a:rPr lang="de-DE" sz="1200" dirty="0" err="1"/>
              <a:t>Stevanović</a:t>
            </a:r>
            <a:r>
              <a:rPr lang="de-DE" sz="1200" dirty="0"/>
              <a:t>, Florian </a:t>
            </a:r>
            <a:r>
              <a:rPr lang="de-DE" sz="1200" dirty="0" err="1"/>
              <a:t>Humpenöder</a:t>
            </a:r>
            <a:r>
              <a:rPr lang="de-DE" sz="1200" dirty="0"/>
              <a:t>, Anastasis </a:t>
            </a:r>
            <a:r>
              <a:rPr lang="de-DE" sz="1200" dirty="0" err="1"/>
              <a:t>Giannousakis</a:t>
            </a:r>
            <a:r>
              <a:rPr lang="de-DE" sz="1200" dirty="0"/>
              <a:t>, </a:t>
            </a:r>
            <a:r>
              <a:rPr lang="de-DE" sz="1200" dirty="0" err="1"/>
              <a:t>and</a:t>
            </a:r>
            <a:r>
              <a:rPr lang="de-DE" sz="1200" dirty="0"/>
              <a:t> Elmar Kriegler. 2018. ‘</a:t>
            </a:r>
            <a:r>
              <a:rPr lang="de-DE" sz="1200" dirty="0" err="1"/>
              <a:t>Targeted</a:t>
            </a:r>
            <a:r>
              <a:rPr lang="de-DE" sz="1200" dirty="0"/>
              <a:t> </a:t>
            </a:r>
            <a:r>
              <a:rPr lang="de-DE" sz="1200" dirty="0" err="1"/>
              <a:t>Policies</a:t>
            </a:r>
            <a:r>
              <a:rPr lang="de-DE" sz="1200" dirty="0"/>
              <a:t> Can </a:t>
            </a:r>
            <a:r>
              <a:rPr lang="de-DE" sz="1200" dirty="0" err="1"/>
              <a:t>Compensate</a:t>
            </a:r>
            <a:r>
              <a:rPr lang="de-DE" sz="1200" dirty="0"/>
              <a:t> Most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Increased</a:t>
            </a:r>
            <a:r>
              <a:rPr lang="de-DE" sz="1200" dirty="0"/>
              <a:t> </a:t>
            </a:r>
            <a:r>
              <a:rPr lang="de-DE" sz="1200" dirty="0" err="1"/>
              <a:t>Sustainability</a:t>
            </a:r>
            <a:r>
              <a:rPr lang="de-DE" sz="1200" dirty="0"/>
              <a:t> </a:t>
            </a:r>
            <a:r>
              <a:rPr lang="de-DE" sz="1200" dirty="0" err="1"/>
              <a:t>Risks</a:t>
            </a:r>
            <a:r>
              <a:rPr lang="de-DE" sz="1200" dirty="0"/>
              <a:t> in 1.5 °C </a:t>
            </a:r>
            <a:r>
              <a:rPr lang="de-DE" sz="1200" dirty="0" err="1"/>
              <a:t>Mitigation</a:t>
            </a:r>
            <a:r>
              <a:rPr lang="de-DE" sz="1200" dirty="0"/>
              <a:t> Scenarios’. </a:t>
            </a:r>
            <a:r>
              <a:rPr lang="de-DE" sz="1200" i="1" dirty="0"/>
              <a:t>Environmental Research Letters</a:t>
            </a:r>
            <a:r>
              <a:rPr lang="de-DE" sz="1200" dirty="0"/>
              <a:t> 13 (6): 064038. </a:t>
            </a:r>
            <a:r>
              <a:rPr lang="de-DE" sz="1200" dirty="0">
                <a:hlinkClick r:id="rId2"/>
              </a:rPr>
              <a:t>https://doi.org/10.1088/1748-9326/aac3ec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/>
              <a:t>Calvin, Katherine, Marshall Wise, Page Kyle, </a:t>
            </a:r>
            <a:r>
              <a:rPr lang="de-DE" sz="1200" dirty="0" err="1"/>
              <a:t>Pralit</a:t>
            </a:r>
            <a:r>
              <a:rPr lang="de-DE" sz="1200" dirty="0"/>
              <a:t> Patel, Leon Clarke, </a:t>
            </a:r>
            <a:r>
              <a:rPr lang="de-DE" sz="1200" dirty="0" err="1"/>
              <a:t>and</a:t>
            </a:r>
            <a:r>
              <a:rPr lang="de-DE" sz="1200" dirty="0"/>
              <a:t> Jae Edmonds. 2014. ‘Trade-Offs </a:t>
            </a:r>
            <a:r>
              <a:rPr lang="de-DE" sz="1200" dirty="0" err="1"/>
              <a:t>of</a:t>
            </a:r>
            <a:r>
              <a:rPr lang="de-DE" sz="1200" dirty="0"/>
              <a:t> Different Land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Bioenergy</a:t>
            </a:r>
            <a:r>
              <a:rPr lang="de-DE" sz="1200" dirty="0"/>
              <a:t> </a:t>
            </a:r>
            <a:r>
              <a:rPr lang="de-DE" sz="1200" dirty="0" err="1"/>
              <a:t>Policies</a:t>
            </a:r>
            <a:r>
              <a:rPr lang="de-DE" sz="1200" dirty="0"/>
              <a:t> on </a:t>
            </a:r>
            <a:r>
              <a:rPr lang="de-DE" sz="1200" dirty="0" err="1"/>
              <a:t>the</a:t>
            </a:r>
            <a:r>
              <a:rPr lang="de-DE" sz="1200" dirty="0"/>
              <a:t> Path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Achieving</a:t>
            </a:r>
            <a:r>
              <a:rPr lang="de-DE" sz="1200" dirty="0"/>
              <a:t> </a:t>
            </a:r>
            <a:r>
              <a:rPr lang="de-DE" sz="1200" dirty="0" err="1"/>
              <a:t>Climate</a:t>
            </a:r>
            <a:r>
              <a:rPr lang="de-DE" sz="1200" dirty="0"/>
              <a:t> Targets’. </a:t>
            </a:r>
            <a:r>
              <a:rPr lang="de-DE" sz="1200" i="1" dirty="0" err="1"/>
              <a:t>Climatic</a:t>
            </a:r>
            <a:r>
              <a:rPr lang="de-DE" sz="1200" i="1" dirty="0"/>
              <a:t> Change</a:t>
            </a:r>
            <a:r>
              <a:rPr lang="de-DE" sz="1200" dirty="0"/>
              <a:t> 123 (3–4): 691–704. </a:t>
            </a:r>
            <a:r>
              <a:rPr lang="de-DE" sz="1200" dirty="0">
                <a:hlinkClick r:id="rId3"/>
              </a:rPr>
              <a:t>https://doi.org/10.1007/s10584-013-0897-y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Fuso</a:t>
            </a:r>
            <a:r>
              <a:rPr lang="de-DE" sz="1200" dirty="0"/>
              <a:t> </a:t>
            </a:r>
            <a:r>
              <a:rPr lang="de-DE" sz="1200" dirty="0" err="1"/>
              <a:t>Nerini</a:t>
            </a:r>
            <a:r>
              <a:rPr lang="de-DE" sz="1200" dirty="0"/>
              <a:t>, Francesco, Benjamin </a:t>
            </a:r>
            <a:r>
              <a:rPr lang="de-DE" sz="1200" dirty="0" err="1"/>
              <a:t>Sovacool</a:t>
            </a:r>
            <a:r>
              <a:rPr lang="de-DE" sz="1200" dirty="0"/>
              <a:t>, Nick Hughes, Laura </a:t>
            </a:r>
            <a:r>
              <a:rPr lang="de-DE" sz="1200" dirty="0" err="1"/>
              <a:t>Cozzi</a:t>
            </a:r>
            <a:r>
              <a:rPr lang="de-DE" sz="1200" dirty="0"/>
              <a:t>, </a:t>
            </a:r>
            <a:r>
              <a:rPr lang="de-DE" sz="1200" dirty="0" err="1"/>
              <a:t>Ellie</a:t>
            </a:r>
            <a:r>
              <a:rPr lang="de-DE" sz="1200" dirty="0"/>
              <a:t> Cosgrave, Mark Howells, Massimo </a:t>
            </a:r>
            <a:r>
              <a:rPr lang="de-DE" sz="1200" dirty="0" err="1"/>
              <a:t>Tavoni</a:t>
            </a:r>
            <a:r>
              <a:rPr lang="de-DE" sz="1200" dirty="0"/>
              <a:t>, Julia </a:t>
            </a:r>
            <a:r>
              <a:rPr lang="de-DE" sz="1200" dirty="0" err="1"/>
              <a:t>Tomei</a:t>
            </a:r>
            <a:r>
              <a:rPr lang="de-DE" sz="1200" dirty="0"/>
              <a:t>, Hisham </a:t>
            </a:r>
            <a:r>
              <a:rPr lang="de-DE" sz="1200" dirty="0" err="1"/>
              <a:t>Zerriffi</a:t>
            </a:r>
            <a:r>
              <a:rPr lang="de-DE" sz="1200" dirty="0"/>
              <a:t>, </a:t>
            </a:r>
            <a:r>
              <a:rPr lang="de-DE" sz="1200" dirty="0" err="1"/>
              <a:t>and</a:t>
            </a:r>
            <a:r>
              <a:rPr lang="de-DE" sz="1200" dirty="0"/>
              <a:t> Ben </a:t>
            </a:r>
            <a:r>
              <a:rPr lang="de-DE" sz="1200" dirty="0" err="1"/>
              <a:t>Milligan</a:t>
            </a:r>
            <a:r>
              <a:rPr lang="de-DE" sz="1200" dirty="0"/>
              <a:t>. 2019. ‘</a:t>
            </a:r>
            <a:r>
              <a:rPr lang="de-DE" sz="1200" dirty="0" err="1"/>
              <a:t>Connecting</a:t>
            </a:r>
            <a:r>
              <a:rPr lang="de-DE" sz="1200" dirty="0"/>
              <a:t> </a:t>
            </a:r>
            <a:r>
              <a:rPr lang="de-DE" sz="1200" dirty="0" err="1"/>
              <a:t>Climate</a:t>
            </a:r>
            <a:r>
              <a:rPr lang="de-DE" sz="1200" dirty="0"/>
              <a:t> Action </a:t>
            </a:r>
            <a:r>
              <a:rPr lang="de-DE" sz="1200" dirty="0" err="1"/>
              <a:t>with</a:t>
            </a:r>
            <a:r>
              <a:rPr lang="de-DE" sz="1200" dirty="0"/>
              <a:t> Other </a:t>
            </a:r>
            <a:r>
              <a:rPr lang="de-DE" sz="1200" dirty="0" err="1"/>
              <a:t>Sustainable</a:t>
            </a:r>
            <a:r>
              <a:rPr lang="de-DE" sz="1200" dirty="0"/>
              <a:t> Development Goals’. </a:t>
            </a:r>
            <a:r>
              <a:rPr lang="de-DE" sz="1200" i="1" dirty="0"/>
              <a:t>Nature </a:t>
            </a:r>
            <a:r>
              <a:rPr lang="de-DE" sz="1200" i="1" dirty="0" err="1"/>
              <a:t>Sustainability</a:t>
            </a:r>
            <a:r>
              <a:rPr lang="de-DE" sz="1200" dirty="0"/>
              <a:t> 2 (8): 674–80. </a:t>
            </a:r>
            <a:r>
              <a:rPr lang="de-DE" sz="1200" dirty="0">
                <a:hlinkClick r:id="rId4"/>
              </a:rPr>
              <a:t>https://doi.org/10.1038/s41893-019-0334-y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Iyer</a:t>
            </a:r>
            <a:r>
              <a:rPr lang="de-DE" sz="1200" dirty="0"/>
              <a:t>, </a:t>
            </a:r>
            <a:r>
              <a:rPr lang="de-DE" sz="1200" dirty="0" err="1"/>
              <a:t>Gokul</a:t>
            </a:r>
            <a:r>
              <a:rPr lang="de-DE" sz="1200" dirty="0"/>
              <a:t>, Katherine Calvin, Leon Clarke, James Edmonds, Nathan </a:t>
            </a:r>
            <a:r>
              <a:rPr lang="de-DE" sz="1200" dirty="0" err="1"/>
              <a:t>Hultman</a:t>
            </a:r>
            <a:r>
              <a:rPr lang="de-DE" sz="1200" dirty="0"/>
              <a:t>, Corinne </a:t>
            </a:r>
            <a:r>
              <a:rPr lang="de-DE" sz="1200" dirty="0" err="1"/>
              <a:t>Hartin</a:t>
            </a:r>
            <a:r>
              <a:rPr lang="de-DE" sz="1200" dirty="0"/>
              <a:t>, </a:t>
            </a:r>
            <a:r>
              <a:rPr lang="de-DE" sz="1200" dirty="0" err="1"/>
              <a:t>Haewon</a:t>
            </a:r>
            <a:r>
              <a:rPr lang="de-DE" sz="1200" dirty="0"/>
              <a:t> </a:t>
            </a:r>
            <a:r>
              <a:rPr lang="de-DE" sz="1200" dirty="0" err="1"/>
              <a:t>McJeon</a:t>
            </a:r>
            <a:r>
              <a:rPr lang="de-DE" sz="1200" dirty="0"/>
              <a:t>, Joseph </a:t>
            </a:r>
            <a:r>
              <a:rPr lang="de-DE" sz="1200" dirty="0" err="1"/>
              <a:t>Aldy</a:t>
            </a:r>
            <a:r>
              <a:rPr lang="de-DE" sz="1200" dirty="0"/>
              <a:t>, </a:t>
            </a:r>
            <a:r>
              <a:rPr lang="de-DE" sz="1200" dirty="0" err="1"/>
              <a:t>and</a:t>
            </a:r>
            <a:r>
              <a:rPr lang="de-DE" sz="1200" dirty="0"/>
              <a:t> William </a:t>
            </a:r>
            <a:r>
              <a:rPr lang="de-DE" sz="1200" dirty="0" err="1"/>
              <a:t>Pizer</a:t>
            </a:r>
            <a:r>
              <a:rPr lang="de-DE" sz="1200" dirty="0"/>
              <a:t>. 2018. ‘</a:t>
            </a:r>
            <a:r>
              <a:rPr lang="de-DE" sz="1200" dirty="0" err="1"/>
              <a:t>Implications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Sustainable</a:t>
            </a:r>
            <a:r>
              <a:rPr lang="de-DE" sz="1200" dirty="0"/>
              <a:t> Development </a:t>
            </a:r>
            <a:r>
              <a:rPr lang="de-DE" sz="1200" dirty="0" err="1"/>
              <a:t>Considerations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Comparability</a:t>
            </a:r>
            <a:r>
              <a:rPr lang="de-DE" sz="1200" dirty="0"/>
              <a:t> </a:t>
            </a:r>
            <a:r>
              <a:rPr lang="de-DE" sz="1200" dirty="0" err="1"/>
              <a:t>across</a:t>
            </a:r>
            <a:r>
              <a:rPr lang="de-DE" sz="1200" dirty="0"/>
              <a:t> </a:t>
            </a:r>
            <a:r>
              <a:rPr lang="de-DE" sz="1200" dirty="0" err="1"/>
              <a:t>Nationally</a:t>
            </a:r>
            <a:r>
              <a:rPr lang="de-DE" sz="1200" dirty="0"/>
              <a:t> </a:t>
            </a:r>
            <a:r>
              <a:rPr lang="de-DE" sz="1200" dirty="0" err="1"/>
              <a:t>Determined</a:t>
            </a:r>
            <a:r>
              <a:rPr lang="de-DE" sz="1200" dirty="0"/>
              <a:t> </a:t>
            </a:r>
            <a:r>
              <a:rPr lang="de-DE" sz="1200" dirty="0" err="1"/>
              <a:t>Contributions</a:t>
            </a:r>
            <a:r>
              <a:rPr lang="de-DE" sz="1200" dirty="0"/>
              <a:t>’. </a:t>
            </a:r>
            <a:r>
              <a:rPr lang="de-DE" sz="1200" i="1" dirty="0"/>
              <a:t>Nature </a:t>
            </a:r>
            <a:r>
              <a:rPr lang="de-DE" sz="1200" i="1" dirty="0" err="1"/>
              <a:t>Climate</a:t>
            </a:r>
            <a:r>
              <a:rPr lang="de-DE" sz="1200" i="1" dirty="0"/>
              <a:t> Change</a:t>
            </a:r>
            <a:r>
              <a:rPr lang="de-DE" sz="1200" dirty="0"/>
              <a:t> 8 (2): 124–29. </a:t>
            </a:r>
            <a:r>
              <a:rPr lang="de-DE" sz="1200" dirty="0">
                <a:hlinkClick r:id="rId5"/>
              </a:rPr>
              <a:t>https://doi.org/10.1038/s41558-017-0039-z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Luderer</a:t>
            </a:r>
            <a:r>
              <a:rPr lang="de-DE" sz="1200" dirty="0"/>
              <a:t>, Gunnar, </a:t>
            </a:r>
            <a:r>
              <a:rPr lang="de-DE" sz="1200" dirty="0" err="1"/>
              <a:t>Michaja</a:t>
            </a:r>
            <a:r>
              <a:rPr lang="de-DE" sz="1200" dirty="0"/>
              <a:t> </a:t>
            </a:r>
            <a:r>
              <a:rPr lang="de-DE" sz="1200" dirty="0" err="1"/>
              <a:t>Pehl</a:t>
            </a:r>
            <a:r>
              <a:rPr lang="de-DE" sz="1200" dirty="0"/>
              <a:t>, Anders </a:t>
            </a:r>
            <a:r>
              <a:rPr lang="de-DE" sz="1200" dirty="0" err="1"/>
              <a:t>Arvesen</a:t>
            </a:r>
            <a:r>
              <a:rPr lang="de-DE" sz="1200" dirty="0"/>
              <a:t>, Thomas </a:t>
            </a:r>
            <a:r>
              <a:rPr lang="de-DE" sz="1200" dirty="0" err="1"/>
              <a:t>Gibon</a:t>
            </a:r>
            <a:r>
              <a:rPr lang="de-DE" sz="1200" dirty="0"/>
              <a:t>, Benjamin L. </a:t>
            </a:r>
            <a:r>
              <a:rPr lang="de-DE" sz="1200" dirty="0" err="1"/>
              <a:t>Bodirsky</a:t>
            </a:r>
            <a:r>
              <a:rPr lang="de-DE" sz="1200" dirty="0"/>
              <a:t>, </a:t>
            </a:r>
            <a:r>
              <a:rPr lang="de-DE" sz="1200" dirty="0" err="1"/>
              <a:t>Harmen</a:t>
            </a:r>
            <a:r>
              <a:rPr lang="de-DE" sz="1200" dirty="0"/>
              <a:t> </a:t>
            </a:r>
            <a:r>
              <a:rPr lang="de-DE" sz="1200" dirty="0" err="1"/>
              <a:t>Sytze</a:t>
            </a:r>
            <a:r>
              <a:rPr lang="de-DE" sz="1200" dirty="0"/>
              <a:t> de Boer, Oliver </a:t>
            </a:r>
            <a:r>
              <a:rPr lang="de-DE" sz="1200" dirty="0" err="1"/>
              <a:t>Fricko</a:t>
            </a:r>
            <a:r>
              <a:rPr lang="de-DE" sz="1200" dirty="0"/>
              <a:t>, et al. 2019. ‘Environmental Co-</a:t>
            </a:r>
            <a:r>
              <a:rPr lang="de-DE" sz="1200" dirty="0" err="1"/>
              <a:t>Benefits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Adverse</a:t>
            </a:r>
            <a:r>
              <a:rPr lang="de-DE" sz="1200" dirty="0"/>
              <a:t> Side-</a:t>
            </a:r>
            <a:r>
              <a:rPr lang="de-DE" sz="1200" dirty="0" err="1"/>
              <a:t>Effects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Alternative Power </a:t>
            </a:r>
            <a:r>
              <a:rPr lang="de-DE" sz="1200" dirty="0" err="1"/>
              <a:t>Sector</a:t>
            </a:r>
            <a:r>
              <a:rPr lang="de-DE" sz="1200" dirty="0"/>
              <a:t> </a:t>
            </a:r>
            <a:r>
              <a:rPr lang="de-DE" sz="1200" dirty="0" err="1"/>
              <a:t>Decarbonization</a:t>
            </a:r>
            <a:r>
              <a:rPr lang="de-DE" sz="1200" dirty="0"/>
              <a:t> </a:t>
            </a:r>
            <a:r>
              <a:rPr lang="de-DE" sz="1200" dirty="0" err="1"/>
              <a:t>Strategies</a:t>
            </a:r>
            <a:r>
              <a:rPr lang="de-DE" sz="1200" dirty="0"/>
              <a:t>’. </a:t>
            </a:r>
            <a:r>
              <a:rPr lang="de-DE" sz="1200" i="1" dirty="0"/>
              <a:t>Nature Communications</a:t>
            </a:r>
            <a:r>
              <a:rPr lang="de-DE" sz="1200" dirty="0"/>
              <a:t> 10 (1): 5229. </a:t>
            </a:r>
            <a:r>
              <a:rPr lang="de-DE" sz="1200" dirty="0">
                <a:hlinkClick r:id="rId6"/>
              </a:rPr>
              <a:t>https://doi.org/10.1038/s41467-019-13067-8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McCollum</a:t>
            </a:r>
            <a:r>
              <a:rPr lang="de-DE" sz="1200" dirty="0"/>
              <a:t>, David L., Luis Gomez </a:t>
            </a:r>
            <a:r>
              <a:rPr lang="de-DE" sz="1200" dirty="0" err="1"/>
              <a:t>Echeverri</a:t>
            </a:r>
            <a:r>
              <a:rPr lang="de-DE" sz="1200" dirty="0"/>
              <a:t>, Sebastian Busch, </a:t>
            </a:r>
            <a:r>
              <a:rPr lang="de-DE" sz="1200" dirty="0" err="1"/>
              <a:t>Shonali</a:t>
            </a:r>
            <a:r>
              <a:rPr lang="de-DE" sz="1200" dirty="0"/>
              <a:t> </a:t>
            </a:r>
            <a:r>
              <a:rPr lang="de-DE" sz="1200" dirty="0" err="1"/>
              <a:t>Pachauri</a:t>
            </a:r>
            <a:r>
              <a:rPr lang="de-DE" sz="1200" dirty="0"/>
              <a:t>, Simon Parkinson, </a:t>
            </a:r>
            <a:r>
              <a:rPr lang="de-DE" sz="1200" dirty="0" err="1"/>
              <a:t>Joeri</a:t>
            </a:r>
            <a:r>
              <a:rPr lang="de-DE" sz="1200" dirty="0"/>
              <a:t> </a:t>
            </a:r>
            <a:r>
              <a:rPr lang="de-DE" sz="1200" dirty="0" err="1"/>
              <a:t>Rogelj</a:t>
            </a:r>
            <a:r>
              <a:rPr lang="de-DE" sz="1200" dirty="0"/>
              <a:t>, Volker Krey, et al. 2018. ‘</a:t>
            </a:r>
            <a:r>
              <a:rPr lang="de-DE" sz="1200" dirty="0" err="1"/>
              <a:t>Connecting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Sustainable</a:t>
            </a:r>
            <a:r>
              <a:rPr lang="de-DE" sz="1200" dirty="0"/>
              <a:t> Development Goals </a:t>
            </a:r>
            <a:r>
              <a:rPr lang="de-DE" sz="1200" dirty="0" err="1"/>
              <a:t>by</a:t>
            </a:r>
            <a:r>
              <a:rPr lang="de-DE" sz="1200" dirty="0"/>
              <a:t> </a:t>
            </a:r>
            <a:r>
              <a:rPr lang="de-DE" sz="1200" dirty="0" err="1"/>
              <a:t>Their</a:t>
            </a:r>
            <a:r>
              <a:rPr lang="de-DE" sz="1200" dirty="0"/>
              <a:t> </a:t>
            </a:r>
            <a:r>
              <a:rPr lang="de-DE" sz="1200" dirty="0" err="1"/>
              <a:t>Energy</a:t>
            </a:r>
            <a:r>
              <a:rPr lang="de-DE" sz="1200" dirty="0"/>
              <a:t> Inter-</a:t>
            </a:r>
            <a:r>
              <a:rPr lang="de-DE" sz="1200" dirty="0" err="1"/>
              <a:t>Linkages</a:t>
            </a:r>
            <a:r>
              <a:rPr lang="de-DE" sz="1200" dirty="0"/>
              <a:t>’. </a:t>
            </a:r>
            <a:r>
              <a:rPr lang="de-DE" sz="1200" i="1" dirty="0"/>
              <a:t>Environmental Research Letters</a:t>
            </a:r>
            <a:r>
              <a:rPr lang="de-DE" sz="1200" dirty="0"/>
              <a:t> 13 (3): 033006. </a:t>
            </a:r>
            <a:r>
              <a:rPr lang="de-DE" sz="1200" dirty="0">
                <a:hlinkClick r:id="rId7"/>
              </a:rPr>
              <a:t>https://doi.org/10.1088/1748-9326/aaafe3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Pradhan</a:t>
            </a:r>
            <a:r>
              <a:rPr lang="de-DE" sz="1200" dirty="0"/>
              <a:t>, </a:t>
            </a:r>
            <a:r>
              <a:rPr lang="de-DE" sz="1200" dirty="0" err="1"/>
              <a:t>Prajal</a:t>
            </a:r>
            <a:r>
              <a:rPr lang="de-DE" sz="1200" dirty="0"/>
              <a:t>, Luís Costa, Diego </a:t>
            </a:r>
            <a:r>
              <a:rPr lang="de-DE" sz="1200" dirty="0" err="1"/>
              <a:t>Rybski</a:t>
            </a:r>
            <a:r>
              <a:rPr lang="de-DE" sz="1200" dirty="0"/>
              <a:t>, Wolfgang Lucht, </a:t>
            </a:r>
            <a:r>
              <a:rPr lang="de-DE" sz="1200" dirty="0" err="1"/>
              <a:t>and</a:t>
            </a:r>
            <a:r>
              <a:rPr lang="de-DE" sz="1200" dirty="0"/>
              <a:t> Jürgen P. Kropp. 2017. ‘A </a:t>
            </a:r>
            <a:r>
              <a:rPr lang="de-DE" sz="1200" dirty="0" err="1"/>
              <a:t>Systematic</a:t>
            </a:r>
            <a:r>
              <a:rPr lang="de-DE" sz="1200" dirty="0"/>
              <a:t> Study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Sustainable</a:t>
            </a:r>
            <a:r>
              <a:rPr lang="de-DE" sz="1200" dirty="0"/>
              <a:t> Development Goal (SDG) Interactions’. </a:t>
            </a:r>
            <a:r>
              <a:rPr lang="de-DE" sz="1200" i="1" dirty="0" err="1"/>
              <a:t>Earth’s</a:t>
            </a:r>
            <a:r>
              <a:rPr lang="de-DE" sz="1200" i="1" dirty="0"/>
              <a:t> Future</a:t>
            </a:r>
            <a:r>
              <a:rPr lang="de-DE" sz="1200" dirty="0"/>
              <a:t> 5 (11): 1169–79. </a:t>
            </a:r>
            <a:r>
              <a:rPr lang="de-DE" sz="1200" dirty="0">
                <a:hlinkClick r:id="rId8"/>
              </a:rPr>
              <a:t>https://doi.org/10.1002/2017EF000632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Soergel</a:t>
            </a:r>
            <a:r>
              <a:rPr lang="de-DE" sz="1200" dirty="0"/>
              <a:t>, </a:t>
            </a:r>
            <a:r>
              <a:rPr lang="de-DE" sz="1200" dirty="0" err="1"/>
              <a:t>Bjoern</a:t>
            </a:r>
            <a:r>
              <a:rPr lang="de-DE" sz="1200" dirty="0"/>
              <a:t>, Elmar Kriegler, Benjamin Leon </a:t>
            </a:r>
            <a:r>
              <a:rPr lang="de-DE" sz="1200" dirty="0" err="1"/>
              <a:t>Bodirsky</a:t>
            </a:r>
            <a:r>
              <a:rPr lang="de-DE" sz="1200" dirty="0"/>
              <a:t>, Nico Bauer, Marian Leimbach, </a:t>
            </a:r>
            <a:r>
              <a:rPr lang="de-DE" sz="1200" dirty="0" err="1"/>
              <a:t>and</a:t>
            </a:r>
            <a:r>
              <a:rPr lang="de-DE" sz="1200" dirty="0"/>
              <a:t> Alexander Popp. 2021. ‘</a:t>
            </a:r>
            <a:r>
              <a:rPr lang="de-DE" sz="1200" dirty="0" err="1"/>
              <a:t>Combining</a:t>
            </a:r>
            <a:r>
              <a:rPr lang="de-DE" sz="1200" dirty="0"/>
              <a:t> </a:t>
            </a:r>
            <a:r>
              <a:rPr lang="de-DE" sz="1200" dirty="0" err="1"/>
              <a:t>Ambitious</a:t>
            </a:r>
            <a:r>
              <a:rPr lang="de-DE" sz="1200" dirty="0"/>
              <a:t> </a:t>
            </a:r>
            <a:r>
              <a:rPr lang="de-DE" sz="1200" dirty="0" err="1"/>
              <a:t>Climate</a:t>
            </a:r>
            <a:r>
              <a:rPr lang="de-DE" sz="1200" dirty="0"/>
              <a:t> </a:t>
            </a:r>
            <a:r>
              <a:rPr lang="de-DE" sz="1200" dirty="0" err="1"/>
              <a:t>Policies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Efforts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Eradicate</a:t>
            </a:r>
            <a:r>
              <a:rPr lang="de-DE" sz="1200" dirty="0"/>
              <a:t> </a:t>
            </a:r>
            <a:r>
              <a:rPr lang="de-DE" sz="1200" dirty="0" err="1"/>
              <a:t>Poverty</a:t>
            </a:r>
            <a:r>
              <a:rPr lang="de-DE" sz="1200" dirty="0"/>
              <a:t>’. </a:t>
            </a:r>
            <a:r>
              <a:rPr lang="de-DE" sz="1200" i="1" dirty="0"/>
              <a:t>Nature Communications</a:t>
            </a:r>
            <a:r>
              <a:rPr lang="de-DE" sz="1200" dirty="0"/>
              <a:t> 12 (1): 2342. </a:t>
            </a:r>
            <a:r>
              <a:rPr lang="de-DE" sz="1200" dirty="0">
                <a:hlinkClick r:id="rId9"/>
              </a:rPr>
              <a:t>https://doi.org/10.1038/s41467-021-22315-9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Soergel</a:t>
            </a:r>
            <a:r>
              <a:rPr lang="de-DE" sz="1200" dirty="0"/>
              <a:t>, </a:t>
            </a:r>
            <a:r>
              <a:rPr lang="de-DE" sz="1200" dirty="0" err="1"/>
              <a:t>Bjoern</a:t>
            </a:r>
            <a:r>
              <a:rPr lang="de-DE" sz="1200" dirty="0"/>
              <a:t>, Elmar Kriegler, Isabelle Weindl, Sebastian Rauner, Alois </a:t>
            </a:r>
            <a:r>
              <a:rPr lang="de-DE" sz="1200" dirty="0" err="1"/>
              <a:t>Dirnaichner</a:t>
            </a:r>
            <a:r>
              <a:rPr lang="de-DE" sz="1200" dirty="0"/>
              <a:t>, Constantin Ruhe, Matthias Hofmann, et al. 2021. ‘A </a:t>
            </a:r>
            <a:r>
              <a:rPr lang="de-DE" sz="1200" dirty="0" err="1"/>
              <a:t>Sustainable</a:t>
            </a:r>
            <a:r>
              <a:rPr lang="de-DE" sz="1200" dirty="0"/>
              <a:t> Development </a:t>
            </a:r>
            <a:r>
              <a:rPr lang="de-DE" sz="1200" dirty="0" err="1"/>
              <a:t>Pathway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Climate</a:t>
            </a:r>
            <a:r>
              <a:rPr lang="de-DE" sz="1200" dirty="0"/>
              <a:t> Action </a:t>
            </a:r>
            <a:r>
              <a:rPr lang="de-DE" sz="1200" dirty="0" err="1"/>
              <a:t>within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UN 2030 Agenda’. </a:t>
            </a:r>
            <a:r>
              <a:rPr lang="de-DE" sz="1200" i="1" dirty="0"/>
              <a:t>Nature </a:t>
            </a:r>
            <a:r>
              <a:rPr lang="de-DE" sz="1200" i="1" dirty="0" err="1"/>
              <a:t>Climate</a:t>
            </a:r>
            <a:r>
              <a:rPr lang="de-DE" sz="1200" i="1" dirty="0"/>
              <a:t> Change</a:t>
            </a:r>
            <a:r>
              <a:rPr lang="de-DE" sz="1200" dirty="0"/>
              <a:t> 11 (8): 656–64. </a:t>
            </a:r>
            <a:r>
              <a:rPr lang="de-DE" sz="1200" dirty="0">
                <a:hlinkClick r:id="rId10"/>
              </a:rPr>
              <a:t>https://doi.org/10.1038/s41558-021-01098-3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/>
              <a:t>Soest, </a:t>
            </a:r>
            <a:r>
              <a:rPr lang="de-DE" sz="1200" dirty="0" err="1"/>
              <a:t>Heleen</a:t>
            </a:r>
            <a:r>
              <a:rPr lang="de-DE" sz="1200" dirty="0"/>
              <a:t> L. van, Detlef P. van </a:t>
            </a:r>
            <a:r>
              <a:rPr lang="de-DE" sz="1200" dirty="0" err="1"/>
              <a:t>Vuuren</a:t>
            </a:r>
            <a:r>
              <a:rPr lang="de-DE" sz="1200" dirty="0"/>
              <a:t>, Jérôme Hilaire, Jan C. </a:t>
            </a:r>
            <a:r>
              <a:rPr lang="de-DE" sz="1200" dirty="0" err="1"/>
              <a:t>Minx</a:t>
            </a:r>
            <a:r>
              <a:rPr lang="de-DE" sz="1200" dirty="0"/>
              <a:t>, </a:t>
            </a:r>
            <a:r>
              <a:rPr lang="de-DE" sz="1200" dirty="0" err="1"/>
              <a:t>Mathijs</a:t>
            </a:r>
            <a:r>
              <a:rPr lang="de-DE" sz="1200" dirty="0"/>
              <a:t> J. H. M. </a:t>
            </a:r>
            <a:r>
              <a:rPr lang="de-DE" sz="1200" dirty="0" err="1"/>
              <a:t>Harmsen</a:t>
            </a:r>
            <a:r>
              <a:rPr lang="de-DE" sz="1200" dirty="0"/>
              <a:t>, Volker Krey, Alexander Popp, </a:t>
            </a:r>
            <a:r>
              <a:rPr lang="de-DE" sz="1200" dirty="0" err="1"/>
              <a:t>Keywan</a:t>
            </a:r>
            <a:r>
              <a:rPr lang="de-DE" sz="1200" dirty="0"/>
              <a:t> </a:t>
            </a:r>
            <a:r>
              <a:rPr lang="de-DE" sz="1200" dirty="0" err="1"/>
              <a:t>Riahi</a:t>
            </a:r>
            <a:r>
              <a:rPr lang="de-DE" sz="1200" dirty="0"/>
              <a:t>, </a:t>
            </a:r>
            <a:r>
              <a:rPr lang="de-DE" sz="1200" dirty="0" err="1"/>
              <a:t>and</a:t>
            </a:r>
            <a:r>
              <a:rPr lang="de-DE" sz="1200" dirty="0"/>
              <a:t> Gunnar </a:t>
            </a:r>
            <a:r>
              <a:rPr lang="de-DE" sz="1200" dirty="0" err="1"/>
              <a:t>Luderer</a:t>
            </a:r>
            <a:r>
              <a:rPr lang="de-DE" sz="1200" dirty="0"/>
              <a:t>. 2019. ‘</a:t>
            </a:r>
            <a:r>
              <a:rPr lang="de-DE" sz="1200" dirty="0" err="1"/>
              <a:t>Analysing</a:t>
            </a:r>
            <a:r>
              <a:rPr lang="de-DE" sz="1200" dirty="0"/>
              <a:t> Interactions </a:t>
            </a:r>
            <a:r>
              <a:rPr lang="de-DE" sz="1200" dirty="0" err="1"/>
              <a:t>among</a:t>
            </a:r>
            <a:r>
              <a:rPr lang="de-DE" sz="1200" dirty="0"/>
              <a:t> </a:t>
            </a:r>
            <a:r>
              <a:rPr lang="de-DE" sz="1200" dirty="0" err="1"/>
              <a:t>Sustainable</a:t>
            </a:r>
            <a:r>
              <a:rPr lang="de-DE" sz="1200" dirty="0"/>
              <a:t> Development Goals </a:t>
            </a:r>
            <a:r>
              <a:rPr lang="de-DE" sz="1200" dirty="0" err="1"/>
              <a:t>with</a:t>
            </a:r>
            <a:r>
              <a:rPr lang="de-DE" sz="1200" dirty="0"/>
              <a:t> Integrated Assessment Models’. </a:t>
            </a:r>
            <a:r>
              <a:rPr lang="de-DE" sz="1200" i="1" dirty="0"/>
              <a:t>Global </a:t>
            </a:r>
            <a:r>
              <a:rPr lang="de-DE" sz="1200" i="1" dirty="0" err="1"/>
              <a:t>Transitions</a:t>
            </a:r>
            <a:r>
              <a:rPr lang="de-DE" sz="1200" dirty="0"/>
              <a:t> 1 (</a:t>
            </a:r>
            <a:r>
              <a:rPr lang="de-DE" sz="1200" dirty="0" err="1"/>
              <a:t>January</a:t>
            </a:r>
            <a:r>
              <a:rPr lang="de-DE" sz="1200" dirty="0"/>
              <a:t>): 210–25. </a:t>
            </a:r>
            <a:r>
              <a:rPr lang="de-DE" sz="1200" dirty="0">
                <a:hlinkClick r:id="rId11"/>
              </a:rPr>
              <a:t>https://doi.org/10.1016/j.glt.2019.10.004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r>
              <a:rPr lang="de-DE" sz="1200" dirty="0" err="1"/>
              <a:t>Stechow</a:t>
            </a:r>
            <a:r>
              <a:rPr lang="de-DE" sz="1200" dirty="0"/>
              <a:t>, Christoph von, Jan C. </a:t>
            </a:r>
            <a:r>
              <a:rPr lang="de-DE" sz="1200" dirty="0" err="1"/>
              <a:t>Minx</a:t>
            </a:r>
            <a:r>
              <a:rPr lang="de-DE" sz="1200" dirty="0"/>
              <a:t>, </a:t>
            </a:r>
            <a:r>
              <a:rPr lang="de-DE" sz="1200" dirty="0" err="1"/>
              <a:t>Keywan</a:t>
            </a:r>
            <a:r>
              <a:rPr lang="de-DE" sz="1200" dirty="0"/>
              <a:t> </a:t>
            </a:r>
            <a:r>
              <a:rPr lang="de-DE" sz="1200" dirty="0" err="1"/>
              <a:t>Riahi</a:t>
            </a:r>
            <a:r>
              <a:rPr lang="de-DE" sz="1200" dirty="0"/>
              <a:t>, Jessica Jewell, David L. </a:t>
            </a:r>
            <a:r>
              <a:rPr lang="de-DE" sz="1200" dirty="0" err="1"/>
              <a:t>McCollum</a:t>
            </a:r>
            <a:r>
              <a:rPr lang="de-DE" sz="1200" dirty="0"/>
              <a:t>, Max W. Callaghan, Christoph Bertram, Gunnar </a:t>
            </a:r>
            <a:r>
              <a:rPr lang="de-DE" sz="1200" dirty="0" err="1"/>
              <a:t>Luderer</a:t>
            </a:r>
            <a:r>
              <a:rPr lang="de-DE" sz="1200" dirty="0"/>
              <a:t>, </a:t>
            </a:r>
            <a:r>
              <a:rPr lang="de-DE" sz="1200" dirty="0" err="1"/>
              <a:t>and</a:t>
            </a:r>
            <a:r>
              <a:rPr lang="de-DE" sz="1200" dirty="0"/>
              <a:t> Giovanni </a:t>
            </a:r>
            <a:r>
              <a:rPr lang="de-DE" sz="1200" dirty="0" err="1"/>
              <a:t>Baiocchi</a:t>
            </a:r>
            <a:r>
              <a:rPr lang="de-DE" sz="1200" dirty="0"/>
              <a:t>. 2016. ‘2 °C </a:t>
            </a:r>
            <a:r>
              <a:rPr lang="de-DE" sz="1200" dirty="0" err="1"/>
              <a:t>and</a:t>
            </a:r>
            <a:r>
              <a:rPr lang="de-DE" sz="1200" dirty="0"/>
              <a:t> SDGs: United </a:t>
            </a:r>
            <a:r>
              <a:rPr lang="de-DE" sz="1200" dirty="0" err="1"/>
              <a:t>They</a:t>
            </a:r>
            <a:r>
              <a:rPr lang="de-DE" sz="1200" dirty="0"/>
              <a:t> Stand, </a:t>
            </a:r>
            <a:r>
              <a:rPr lang="de-DE" sz="1200" dirty="0" err="1"/>
              <a:t>Divided</a:t>
            </a:r>
            <a:r>
              <a:rPr lang="de-DE" sz="1200" dirty="0"/>
              <a:t> </a:t>
            </a:r>
            <a:r>
              <a:rPr lang="de-DE" sz="1200" dirty="0" err="1"/>
              <a:t>They</a:t>
            </a:r>
            <a:r>
              <a:rPr lang="de-DE" sz="1200" dirty="0"/>
              <a:t> Fall?’ </a:t>
            </a:r>
            <a:r>
              <a:rPr lang="de-DE" sz="1200" i="1" dirty="0"/>
              <a:t>Environmental Research Letters</a:t>
            </a:r>
            <a:r>
              <a:rPr lang="de-DE" sz="1200" dirty="0"/>
              <a:t> 11 (3): 034022. </a:t>
            </a:r>
            <a:r>
              <a:rPr lang="de-DE" sz="1200" dirty="0">
                <a:hlinkClick r:id="rId12"/>
              </a:rPr>
              <a:t>https://doi.org/10.1088/1748-9326/11/3/034022</a:t>
            </a:r>
            <a:r>
              <a:rPr lang="de-DE" sz="1200" dirty="0"/>
              <a:t>.</a:t>
            </a:r>
          </a:p>
          <a:p>
            <a:pPr marL="268288" indent="-217488">
              <a:spcBef>
                <a:spcPts val="0"/>
              </a:spcBef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04223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45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Back-up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120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SDG </a:t>
            </a:r>
            <a:r>
              <a:rPr lang="de-DE" dirty="0" err="1"/>
              <a:t>considerations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comparability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NDCs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81" y="1467650"/>
            <a:ext cx="6701715" cy="4778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593"/>
          <a:stretch/>
        </p:blipFill>
        <p:spPr>
          <a:xfrm>
            <a:off x="7334329" y="1467650"/>
            <a:ext cx="7591462" cy="4797459"/>
          </a:xfrm>
          <a:prstGeom prst="rect">
            <a:avLst/>
          </a:prstGeom>
        </p:spPr>
      </p:pic>
      <p:sp>
        <p:nvSpPr>
          <p:cNvPr id="7" name="Google Shape;144;p24"/>
          <p:cNvSpPr txBox="1"/>
          <p:nvPr/>
        </p:nvSpPr>
        <p:spPr>
          <a:xfrm>
            <a:off x="9968752" y="6294667"/>
            <a:ext cx="2190783" cy="378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Iyer et al. (2018)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72552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Interventions: Food and energy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1461623" y="1190134"/>
            <a:ext cx="10511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867"/>
          </a:p>
        </p:txBody>
      </p:sp>
      <p:grpSp>
        <p:nvGrpSpPr>
          <p:cNvPr id="296" name="Google Shape;296;p32"/>
          <p:cNvGrpSpPr/>
          <p:nvPr/>
        </p:nvGrpSpPr>
        <p:grpSpPr>
          <a:xfrm>
            <a:off x="1315091" y="2144537"/>
            <a:ext cx="834800" cy="2183600"/>
            <a:chOff x="5437499" y="793978"/>
            <a:chExt cx="626100" cy="1637700"/>
          </a:xfrm>
        </p:grpSpPr>
        <p:pic>
          <p:nvPicPr>
            <p:cNvPr id="297" name="Google Shape;29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4765" y="835764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11610" y="1368090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16466" y="1897880"/>
              <a:ext cx="479827" cy="506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2"/>
            <p:cNvSpPr/>
            <p:nvPr/>
          </p:nvSpPr>
          <p:spPr>
            <a:xfrm>
              <a:off x="5437499" y="793978"/>
              <a:ext cx="626100" cy="1637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4100" tIns="42033" rIns="84100" bIns="42033" anchor="ctr" anchorCtr="0">
              <a:noAutofit/>
            </a:bodyPr>
            <a:lstStyle/>
            <a:p>
              <a:pPr algn="ctr"/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301" name="Google Shape;301;p32"/>
          <p:cNvSpPr txBox="1"/>
          <p:nvPr/>
        </p:nvSpPr>
        <p:spPr>
          <a:xfrm>
            <a:off x="940498" y="1459467"/>
            <a:ext cx="15840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100" tIns="42033" rIns="84100" bIns="42033" anchor="t" anchorCtr="0">
            <a:noAutofit/>
          </a:bodyPr>
          <a:lstStyle/>
          <a:p>
            <a:r>
              <a:rPr lang="de" sz="1333" b="1">
                <a:solidFill>
                  <a:schemeClr val="dk1"/>
                </a:solidFill>
              </a:rPr>
              <a:t>Intervention D </a:t>
            </a:r>
            <a:r>
              <a:rPr lang="de" sz="1333">
                <a:solidFill>
                  <a:schemeClr val="dk1"/>
                </a:solidFill>
              </a:rPr>
              <a:t>(Food &amp; energy)  </a:t>
            </a:r>
            <a:endParaRPr sz="1333"/>
          </a:p>
        </p:txBody>
      </p:sp>
      <p:sp>
        <p:nvSpPr>
          <p:cNvPr id="302" name="Google Shape;302;p32"/>
          <p:cNvSpPr txBox="1"/>
          <p:nvPr/>
        </p:nvSpPr>
        <p:spPr>
          <a:xfrm>
            <a:off x="2600257" y="5754500"/>
            <a:ext cx="94084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Legend*: </a:t>
            </a:r>
            <a:r>
              <a:rPr lang="de" sz="1867" b="1"/>
              <a:t>Sc</a:t>
            </a:r>
            <a:r>
              <a:rPr lang="de" sz="1867"/>
              <a:t>enario </a:t>
            </a:r>
            <a:r>
              <a:rPr lang="de" sz="1867" b="1"/>
              <a:t>As</a:t>
            </a:r>
            <a:r>
              <a:rPr lang="de" sz="1867"/>
              <a:t>sumption;</a:t>
            </a:r>
            <a:r>
              <a:rPr lang="de" sz="1867" b="1"/>
              <a:t> </a:t>
            </a:r>
            <a:r>
              <a:rPr lang="de" sz="1867" b="1">
                <a:solidFill>
                  <a:schemeClr val="dk1"/>
                </a:solidFill>
              </a:rPr>
              <a:t>Im</a:t>
            </a:r>
            <a:r>
              <a:rPr lang="de" sz="1867">
                <a:solidFill>
                  <a:schemeClr val="dk1"/>
                </a:solidFill>
              </a:rPr>
              <a:t>plemented </a:t>
            </a:r>
            <a:r>
              <a:rPr lang="de" sz="1867" b="1">
                <a:solidFill>
                  <a:schemeClr val="dk1"/>
                </a:solidFill>
              </a:rPr>
              <a:t>Po</a:t>
            </a:r>
            <a:r>
              <a:rPr lang="de" sz="1867">
                <a:solidFill>
                  <a:schemeClr val="dk1"/>
                </a:solidFill>
              </a:rPr>
              <a:t>licy; </a:t>
            </a:r>
            <a:r>
              <a:rPr lang="de" sz="1867" b="1">
                <a:solidFill>
                  <a:schemeClr val="dk1"/>
                </a:solidFill>
              </a:rPr>
              <a:t>Mo</a:t>
            </a:r>
            <a:r>
              <a:rPr lang="de" sz="1867">
                <a:solidFill>
                  <a:schemeClr val="dk1"/>
                </a:solidFill>
              </a:rPr>
              <a:t>del </a:t>
            </a:r>
            <a:r>
              <a:rPr lang="de" sz="1867" b="1">
                <a:solidFill>
                  <a:schemeClr val="dk1"/>
                </a:solidFill>
              </a:rPr>
              <a:t>Dy</a:t>
            </a:r>
            <a:r>
              <a:rPr lang="de" sz="1867">
                <a:solidFill>
                  <a:schemeClr val="dk1"/>
                </a:solidFill>
              </a:rPr>
              <a:t>namics</a:t>
            </a:r>
            <a:r>
              <a:rPr lang="de" sz="1867"/>
              <a:t> </a:t>
            </a:r>
            <a:endParaRPr sz="1867"/>
          </a:p>
        </p:txBody>
      </p:sp>
      <p:sp>
        <p:nvSpPr>
          <p:cNvPr id="303" name="Google Shape;303;p32"/>
          <p:cNvSpPr txBox="1"/>
          <p:nvPr/>
        </p:nvSpPr>
        <p:spPr>
          <a:xfrm>
            <a:off x="2428090" y="1557533"/>
            <a:ext cx="9544800" cy="369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de" sz="1867"/>
              <a:t>transition to zero hunger and healthy and sustainable diets (EAT-Lancet) by 2050</a:t>
            </a:r>
            <a:endParaRPr sz="1867"/>
          </a:p>
          <a:p>
            <a:pPr marL="609585"/>
            <a:r>
              <a:rPr lang="de" sz="1867" b="1"/>
              <a:t>(ScAs)</a:t>
            </a:r>
            <a:endParaRPr sz="1867" b="1"/>
          </a:p>
          <a:p>
            <a:pPr marL="609585"/>
            <a:endParaRPr sz="1867" b="1"/>
          </a:p>
          <a:p>
            <a:pPr marL="609585" indent="-423323">
              <a:buSzPts val="1400"/>
              <a:buChar char="●"/>
            </a:pPr>
            <a:r>
              <a:rPr lang="de" sz="1867"/>
              <a:t>meet energy demand for decent living standards in developing regions </a:t>
            </a:r>
            <a:endParaRPr sz="1867"/>
          </a:p>
          <a:p>
            <a:pPr marL="609585"/>
            <a:r>
              <a:rPr lang="de" sz="1867" b="1"/>
              <a:t>(ScAs / MoDy)</a:t>
            </a:r>
            <a:endParaRPr sz="1867" b="1"/>
          </a:p>
          <a:p>
            <a:pPr marL="609585"/>
            <a:endParaRPr sz="1867" b="1"/>
          </a:p>
          <a:p>
            <a:pPr marL="609585" indent="-423323">
              <a:buSzPts val="1400"/>
              <a:buChar char="●"/>
            </a:pPr>
            <a:r>
              <a:rPr lang="de" sz="1867"/>
              <a:t>reduce energy consumption in high-income regions </a:t>
            </a:r>
            <a:endParaRPr sz="1867"/>
          </a:p>
          <a:p>
            <a:pPr marL="609585"/>
            <a:r>
              <a:rPr lang="de" sz="1867" b="1"/>
              <a:t>(ScAs / MoDy)</a:t>
            </a:r>
            <a:endParaRPr sz="1867" b="1"/>
          </a:p>
          <a:p>
            <a:pPr marL="609585"/>
            <a:endParaRPr sz="1867" b="1"/>
          </a:p>
          <a:p>
            <a:pPr marL="609585" indent="-423323">
              <a:buSzPts val="1400"/>
              <a:buChar char="●"/>
            </a:pPr>
            <a:r>
              <a:rPr lang="de" sz="1867"/>
              <a:t>additional energy and land system sustainability policies, e.g. coal phase out, BECCS limit, biodiversity hotspot protection </a:t>
            </a:r>
            <a:endParaRPr sz="1867"/>
          </a:p>
          <a:p>
            <a:pPr marL="609585"/>
            <a:r>
              <a:rPr lang="de" sz="1867" b="1"/>
              <a:t>(ImPo: constraint)</a:t>
            </a:r>
            <a:endParaRPr sz="1867" b="1"/>
          </a:p>
        </p:txBody>
      </p:sp>
      <p:sp>
        <p:nvSpPr>
          <p:cNvPr id="304" name="Google Shape;304;p32"/>
          <p:cNvSpPr txBox="1"/>
          <p:nvPr/>
        </p:nvSpPr>
        <p:spPr>
          <a:xfrm>
            <a:off x="2897657" y="6344334"/>
            <a:ext cx="810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* see Supplementary Tables of paper for detailed description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56831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1346200" y="-1948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Effects of the interventions: food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l="33311" t="31713" b="36799"/>
          <a:stretch/>
        </p:blipFill>
        <p:spPr>
          <a:xfrm>
            <a:off x="625531" y="1360833"/>
            <a:ext cx="9051696" cy="356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050" y="3088685"/>
            <a:ext cx="1768233" cy="43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2098" y="2347734"/>
            <a:ext cx="2003733" cy="3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970631" y="4922067"/>
            <a:ext cx="11835200" cy="1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Transition to healthy and sustainable nutrition (EAT-Lancet)</a:t>
            </a:r>
            <a:endParaRPr sz="1867" b="1">
              <a:solidFill>
                <a:srgbClr val="0B5394"/>
              </a:solidFill>
            </a:endParaRPr>
          </a:p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Prevalence of underweight is substantially reduced (zero by 2050)</a:t>
            </a:r>
            <a:endParaRPr sz="1867" b="1">
              <a:solidFill>
                <a:srgbClr val="0B5394"/>
              </a:solidFill>
            </a:endParaRPr>
          </a:p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Effect of climate policy on food prices is fully compensated.</a:t>
            </a:r>
            <a:endParaRPr sz="1867" b="1">
              <a:solidFill>
                <a:srgbClr val="0B5394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5342" y="2736535"/>
            <a:ext cx="1768233" cy="3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2098" y="3535234"/>
            <a:ext cx="2107811" cy="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739060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/>
          <p:cNvPicPr preferRelativeResize="0"/>
          <p:nvPr/>
        </p:nvPicPr>
        <p:blipFill rotWithShape="1">
          <a:blip r:embed="rId3">
            <a:alphaModFix/>
          </a:blip>
          <a:srcRect b="49862"/>
          <a:stretch/>
        </p:blipFill>
        <p:spPr>
          <a:xfrm>
            <a:off x="681943" y="1190701"/>
            <a:ext cx="11248364" cy="3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067" y="4387300"/>
            <a:ext cx="6470668" cy="3168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1752600" y="-2964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Food and land-use system</a:t>
            </a:r>
            <a:endParaRPr/>
          </a:p>
        </p:txBody>
      </p:sp>
      <p:sp>
        <p:nvSpPr>
          <p:cNvPr id="324" name="Google Shape;324;p34"/>
          <p:cNvSpPr txBox="1"/>
          <p:nvPr/>
        </p:nvSpPr>
        <p:spPr>
          <a:xfrm>
            <a:off x="999900" y="4943267"/>
            <a:ext cx="9976400" cy="4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000" b="1">
                <a:latin typeface="Calibri"/>
                <a:ea typeface="Calibri"/>
                <a:cs typeface="Calibri"/>
                <a:sym typeface="Calibri"/>
              </a:rPr>
              <a:t>SDP: Transition to sustainable diets: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609585" indent="-431789">
              <a:buSzPts val="1500"/>
              <a:buFont typeface="Calibri"/>
              <a:buChar char="●"/>
            </a:pPr>
            <a:r>
              <a:rPr lang="de" sz="2000">
                <a:latin typeface="Calibri"/>
                <a:ea typeface="Calibri"/>
                <a:cs typeface="Calibri"/>
                <a:sym typeface="Calibri"/>
              </a:rPr>
              <a:t>rapid reduction of agricultural emissions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609585" indent="-431789">
              <a:buSzPts val="1500"/>
              <a:buFont typeface="Calibri"/>
              <a:buChar char="●"/>
            </a:pPr>
            <a:r>
              <a:rPr lang="de" sz="2000">
                <a:latin typeface="Calibri"/>
                <a:ea typeface="Calibri"/>
                <a:cs typeface="Calibri"/>
                <a:sym typeface="Calibri"/>
              </a:rPr>
              <a:t>slightly (100 Gt) higher 1.5°C-compatible CO</a:t>
            </a:r>
            <a:r>
              <a:rPr lang="de" sz="2000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de" sz="2000">
                <a:latin typeface="Calibri"/>
                <a:ea typeface="Calibri"/>
                <a:cs typeface="Calibri"/>
                <a:sym typeface="Calibri"/>
              </a:rPr>
              <a:t> budget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36524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1346200" y="-1948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Effects of the interventions: land &amp; water</a:t>
            </a: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 rotWithShape="1">
          <a:blip r:embed="rId3">
            <a:alphaModFix/>
          </a:blip>
          <a:srcRect l="-18291" t="63909" r="-1026" b="4603"/>
          <a:stretch/>
        </p:blipFill>
        <p:spPr>
          <a:xfrm>
            <a:off x="-1121382" y="1603467"/>
            <a:ext cx="13147975" cy="28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901" y="4531901"/>
            <a:ext cx="1814983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385" y="4575567"/>
            <a:ext cx="2003733" cy="3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/>
        </p:nvSpPr>
        <p:spPr>
          <a:xfrm>
            <a:off x="1185818" y="5197733"/>
            <a:ext cx="10486221" cy="1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867" b="1" dirty="0">
                <a:solidFill>
                  <a:srgbClr val="0B5394"/>
                </a:solidFill>
              </a:rPr>
              <a:t>Large co-benefits of healthy and sustainable nutrition for multiple planetary boundaries.</a:t>
            </a:r>
            <a:endParaRPr sz="1867" b="1" dirty="0"/>
          </a:p>
        </p:txBody>
      </p:sp>
      <p:sp>
        <p:nvSpPr>
          <p:cNvPr id="335" name="Google Shape;335;p35"/>
          <p:cNvSpPr txBox="1"/>
          <p:nvPr/>
        </p:nvSpPr>
        <p:spPr>
          <a:xfrm>
            <a:off x="927184" y="1056433"/>
            <a:ext cx="9410000" cy="4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867"/>
              <a:t>Planetary boundaries in 2050</a:t>
            </a:r>
            <a:endParaRPr sz="1867"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7091" y="4600071"/>
            <a:ext cx="1768233" cy="3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7451" y="4560601"/>
            <a:ext cx="2107811" cy="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897174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1346200" y="-1948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Effects of the interventions: energy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173" y="2347734"/>
            <a:ext cx="2003733" cy="36175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 txBox="1"/>
          <p:nvPr/>
        </p:nvSpPr>
        <p:spPr>
          <a:xfrm>
            <a:off x="1025040" y="5012433"/>
            <a:ext cx="9768462" cy="1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improved availability of modern energy services in lower-income regions</a:t>
            </a:r>
            <a:endParaRPr sz="1867" b="1">
              <a:solidFill>
                <a:srgbClr val="0B5394"/>
              </a:solidFill>
            </a:endParaRPr>
          </a:p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ambitious shift to sustainable lifestyles in high-income regions</a:t>
            </a:r>
            <a:endParaRPr sz="1867" b="1">
              <a:solidFill>
                <a:srgbClr val="0B5394"/>
              </a:solidFill>
            </a:endParaRPr>
          </a:p>
          <a:p>
            <a:pPr marL="609585" indent="-423323">
              <a:buClr>
                <a:srgbClr val="0B5394"/>
              </a:buClr>
              <a:buSzPts val="1400"/>
              <a:buChar char="●"/>
            </a:pPr>
            <a:r>
              <a:rPr lang="de" sz="1867" b="1">
                <a:solidFill>
                  <a:srgbClr val="0B5394"/>
                </a:solidFill>
              </a:rPr>
              <a:t>price increase caused by climate policy is dampened</a:t>
            </a:r>
            <a:endParaRPr sz="1867" b="1">
              <a:solidFill>
                <a:srgbClr val="0B5394"/>
              </a:solidFill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t="32101" r="66546" b="36411"/>
          <a:stretch/>
        </p:blipFill>
        <p:spPr>
          <a:xfrm>
            <a:off x="5457822" y="1552767"/>
            <a:ext cx="4540661" cy="3561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4">
            <a:alphaModFix/>
          </a:blip>
          <a:srcRect l="66535" t="-604" r="-430" b="69117"/>
          <a:stretch/>
        </p:blipFill>
        <p:spPr>
          <a:xfrm>
            <a:off x="731292" y="1513733"/>
            <a:ext cx="4600495" cy="356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7417" y="2736535"/>
            <a:ext cx="1768233" cy="39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4173" y="3535234"/>
            <a:ext cx="2107811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78125" y="3088685"/>
            <a:ext cx="1768233" cy="4375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1911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relate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IAMs</a:t>
            </a:r>
            <a:r>
              <a:rPr lang="nl-NL" dirty="0"/>
              <a:t>?</a:t>
            </a:r>
            <a:br>
              <a:rPr lang="nl-NL" dirty="0"/>
            </a:b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nl-NL" dirty="0"/>
              <a:t>Clustering </a:t>
            </a:r>
            <a:r>
              <a:rPr lang="nl-NL" dirty="0" err="1"/>
              <a:t>SDGs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363072" y="6488668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Source: van Soest et al.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260F-24EC-D948-B439-5661EDBF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54" y="1107795"/>
            <a:ext cx="9309891" cy="549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03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7"/>
          <p:cNvPicPr preferRelativeResize="0"/>
          <p:nvPr/>
        </p:nvPicPr>
        <p:blipFill rotWithShape="1">
          <a:blip r:embed="rId3">
            <a:alphaModFix/>
          </a:blip>
          <a:srcRect t="49784"/>
          <a:stretch/>
        </p:blipFill>
        <p:spPr>
          <a:xfrm>
            <a:off x="627209" y="901167"/>
            <a:ext cx="10720635" cy="30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194" y="4164433"/>
            <a:ext cx="6470668" cy="316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>
            <a:spLocks noGrp="1"/>
          </p:cNvSpPr>
          <p:nvPr>
            <p:ph type="title"/>
          </p:nvPr>
        </p:nvSpPr>
        <p:spPr>
          <a:xfrm>
            <a:off x="1752600" y="-2964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Energy system</a:t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745509" y="4661567"/>
            <a:ext cx="11454000" cy="168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SDP energy demands:</a:t>
            </a:r>
            <a:r>
              <a:rPr lang="de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de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ambitious reductions in high-income regions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de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higher, SDG-compatible energy demands in low-income regions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23323">
              <a:buClr>
                <a:schemeClr val="dk1"/>
              </a:buClr>
              <a:buSzPts val="1400"/>
              <a:buFont typeface="Calibri"/>
              <a:buChar char="●"/>
            </a:pPr>
            <a:r>
              <a:rPr lang="de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Trade-off: higher energy expenditures in near term (compensated, see below)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867" dirty="0"/>
          </a:p>
        </p:txBody>
      </p:sp>
      <p:sp>
        <p:nvSpPr>
          <p:cNvPr id="7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10119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>
            <a:spLocks noGrp="1"/>
          </p:cNvSpPr>
          <p:nvPr>
            <p:ph type="title"/>
          </p:nvPr>
        </p:nvSpPr>
        <p:spPr>
          <a:xfrm>
            <a:off x="838200" y="-93208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de"/>
              <a:t>Global SDG achievement and gaps</a:t>
            </a:r>
            <a:endParaRPr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58580" y="983230"/>
            <a:ext cx="9090635" cy="489154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 txBox="1"/>
          <p:nvPr/>
        </p:nvSpPr>
        <p:spPr>
          <a:xfrm>
            <a:off x="9284633" y="1299733"/>
            <a:ext cx="2860800" cy="4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buSzPts val="1300"/>
              <a:buChar char="●"/>
            </a:pPr>
            <a:r>
              <a:rPr lang="de" sz="1733" dirty="0"/>
              <a:t>SDP scenario improves substantially over reference scenario across nearly all SDGs.</a:t>
            </a:r>
            <a:endParaRPr sz="1733" dirty="0"/>
          </a:p>
          <a:p>
            <a:pPr marL="609585"/>
            <a:endParaRPr sz="1733" dirty="0"/>
          </a:p>
          <a:p>
            <a:pPr marL="609585" indent="-414856">
              <a:buSzPts val="1300"/>
              <a:buChar char="●"/>
            </a:pPr>
            <a:r>
              <a:rPr lang="de" sz="1733" dirty="0"/>
              <a:t>Nonetheless: many targets are difficult to meet by 2030.</a:t>
            </a:r>
            <a:endParaRPr sz="1733" dirty="0"/>
          </a:p>
          <a:p>
            <a:pPr marL="609585"/>
            <a:endParaRPr sz="1733" dirty="0"/>
          </a:p>
          <a:p>
            <a:pPr marL="609585" indent="-414856">
              <a:buSzPts val="1300"/>
              <a:buChar char="●"/>
            </a:pPr>
            <a:r>
              <a:rPr lang="de" sz="1733" dirty="0"/>
              <a:t>Further progress until 2050 can close most of the gaps.</a:t>
            </a:r>
            <a:endParaRPr sz="1733" dirty="0"/>
          </a:p>
          <a:p>
            <a:pPr marL="609585"/>
            <a:endParaRPr sz="1733" dirty="0"/>
          </a:p>
        </p:txBody>
      </p:sp>
      <p:sp>
        <p:nvSpPr>
          <p:cNvPr id="407" name="Google Shape;407;p41"/>
          <p:cNvSpPr/>
          <p:nvPr/>
        </p:nvSpPr>
        <p:spPr>
          <a:xfrm>
            <a:off x="3925367" y="5515083"/>
            <a:ext cx="2530800" cy="33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8" name="Google Shape;408;p41"/>
          <p:cNvSpPr/>
          <p:nvPr/>
        </p:nvSpPr>
        <p:spPr>
          <a:xfrm>
            <a:off x="6753833" y="5515083"/>
            <a:ext cx="2530800" cy="33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09" name="Google Shape;409;p41"/>
          <p:cNvSpPr txBox="1"/>
          <p:nvPr/>
        </p:nvSpPr>
        <p:spPr>
          <a:xfrm>
            <a:off x="4036300" y="5421467"/>
            <a:ext cx="538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SD scenario</a:t>
            </a:r>
            <a:endParaRPr sz="1867"/>
          </a:p>
        </p:txBody>
      </p:sp>
      <p:sp>
        <p:nvSpPr>
          <p:cNvPr id="410" name="Google Shape;410;p41"/>
          <p:cNvSpPr txBox="1"/>
          <p:nvPr/>
        </p:nvSpPr>
        <p:spPr>
          <a:xfrm>
            <a:off x="6779500" y="5421467"/>
            <a:ext cx="5381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867"/>
              <a:t>trends continued</a:t>
            </a:r>
            <a:endParaRPr sz="1867"/>
          </a:p>
        </p:txBody>
      </p:sp>
      <p:sp>
        <p:nvSpPr>
          <p:cNvPr id="10" name="Google Shape;144;p24"/>
          <p:cNvSpPr txBox="1"/>
          <p:nvPr/>
        </p:nvSpPr>
        <p:spPr>
          <a:xfrm>
            <a:off x="6893767" y="6294667"/>
            <a:ext cx="54092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1600" dirty="0"/>
              <a:t>Soergel et al. (2021), Nature Climate Change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85802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decarbonization</a:t>
            </a:r>
            <a:r>
              <a:rPr lang="de-DE" dirty="0"/>
              <a:t>: do 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assumptions</a:t>
            </a:r>
            <a:r>
              <a:rPr lang="de-DE" dirty="0"/>
              <a:t> matter?</a:t>
            </a:r>
            <a:br>
              <a:rPr lang="de-DE" dirty="0"/>
            </a:br>
            <a:endParaRPr lang="de-DE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44881" y="1219200"/>
          <a:ext cx="7543799" cy="3834038"/>
        </p:xfrm>
        <a:graphic>
          <a:graphicData uri="http://schemas.openxmlformats.org/drawingml/2006/table">
            <a:tbl>
              <a:tblPr/>
              <a:tblGrid>
                <a:gridCol w="92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4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021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Policy paradigm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26674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93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800" dirty="0">
                        <a:effectLst/>
                        <a:latin typeface="Calibri"/>
                      </a:endParaRPr>
                    </a:p>
                  </a:txBody>
                  <a:tcPr marL="54873" marR="54873" marT="27436" marB="27436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Default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Regulation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Early action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Lifestyle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Sustainable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Carbon price increasing at 5% p.a.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“cost-effective”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Water and forest  protection; </a:t>
                      </a:r>
                      <a:b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Nuclear phase-out;</a:t>
                      </a:r>
                      <a:b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CCS</a:t>
                      </a:r>
                      <a:r>
                        <a:rPr lang="en-US" sz="14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constraint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Higher initial carbon price increase at 3% p.a., lower land-use carbon price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Healthier diets;</a:t>
                      </a:r>
                      <a:b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Lower energy use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Regulation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, </a:t>
                      </a:r>
                      <a:r>
                        <a:rPr lang="en-US" sz="14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early action,</a:t>
                      </a:r>
                      <a:r>
                        <a:rPr lang="en-US" sz="1400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b="1" i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lifestyle</a:t>
                      </a: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policy approaches combined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0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925">
                <a:tc rowSpan="3">
                  <a:txBody>
                    <a:bodyPr/>
                    <a:lstStyle/>
                    <a:p>
                      <a:pPr marL="161925" marR="71755" indent="-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Stabilization target</a:t>
                      </a:r>
                    </a:p>
                    <a:p>
                      <a:pPr marL="161925" marR="71755" indent="-9017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(CO</a:t>
                      </a:r>
                      <a:r>
                        <a:rPr lang="de-DE" sz="1400" b="0" baseline="-25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de-DE" sz="14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400" b="0" baseline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budgets</a:t>
                      </a:r>
                      <a:r>
                        <a:rPr lang="de-DE" sz="14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br>
                        <a:rPr lang="de-DE" sz="14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de-DE" sz="14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2011-2100 in </a:t>
                      </a:r>
                      <a:r>
                        <a:rPr lang="de-DE" sz="1400" b="0" baseline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Gt</a:t>
                      </a:r>
                      <a:r>
                        <a:rPr lang="de-DE" sz="14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en-US" sz="18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vert="vert27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Reference</a:t>
                      </a:r>
                      <a: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b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1400">
                          <a:effectLst/>
                          <a:latin typeface="Calibri"/>
                          <a:ea typeface="Calibri"/>
                          <a:cs typeface="Times New Roman"/>
                        </a:rPr>
                        <a:t>(no mitigation)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REF_Def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REF_Sust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Well below </a:t>
                      </a: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US" sz="1400" b="1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limit (1000)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2°C_Def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2°C_regul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2°C_early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2°C_lifesty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2°C_Sust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8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</a:t>
                      </a:r>
                      <a:r>
                        <a:rPr lang="en-US" sz="1400" b="1" baseline="300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limit (400)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1.5°C_Def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2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1.5°C_regul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1.5°C_early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9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1.5°C_lifesty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172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1.5°C_Sust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4873" marR="54873" marT="27436" marB="274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FF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1919288" y="274639"/>
            <a:ext cx="8424862" cy="70643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+mj-lt"/>
                <a:ea typeface="+mj-ea"/>
                <a:cs typeface="ヒラギノ角ゴ Pro W3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  <a:cs typeface="ヒラギノ角ゴ Pro W3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  <a:cs typeface="ヒラギノ角ゴ Pro W3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  <a:cs typeface="ヒラギノ角ゴ Pro W3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  <a:cs typeface="ヒラギノ角ゴ Pro W3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9933"/>
                </a:solidFill>
                <a:latin typeface="Calibri" pitchFamily="34" charset="0"/>
                <a:ea typeface="ヒラギノ角ゴ Pro W3" pitchFamily="48" charset="-128"/>
              </a:defRPr>
            </a:lvl9pPr>
          </a:lstStyle>
          <a:p>
            <a:endParaRPr lang="en-US" sz="2800" kern="0" dirty="0"/>
          </a:p>
        </p:txBody>
      </p:sp>
      <p:sp>
        <p:nvSpPr>
          <p:cNvPr id="6" name="Rectangle 48"/>
          <p:cNvSpPr>
            <a:spLocks noChangeArrowheads="1"/>
          </p:cNvSpPr>
          <p:nvPr/>
        </p:nvSpPr>
        <p:spPr bwMode="auto">
          <a:xfrm>
            <a:off x="4203502" y="1549259"/>
            <a:ext cx="1074504" cy="413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7" name="Rectangle 48"/>
          <p:cNvSpPr>
            <a:spLocks noChangeArrowheads="1"/>
          </p:cNvSpPr>
          <p:nvPr/>
        </p:nvSpPr>
        <p:spPr bwMode="auto">
          <a:xfrm>
            <a:off x="5278200" y="1549259"/>
            <a:ext cx="1076880" cy="413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6355080" y="1548831"/>
            <a:ext cx="1077074" cy="413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7423010" y="1549259"/>
            <a:ext cx="3514648" cy="41363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2982152" y="1157748"/>
            <a:ext cx="5668976" cy="397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16000" y="6253841"/>
            <a:ext cx="1791686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1200" dirty="0"/>
              <a:t>Bertram et al. (2018)</a:t>
            </a:r>
          </a:p>
        </p:txBody>
      </p:sp>
      <p:sp>
        <p:nvSpPr>
          <p:cNvPr id="14" name="Oval 13"/>
          <p:cNvSpPr/>
          <p:nvPr/>
        </p:nvSpPr>
        <p:spPr>
          <a:xfrm>
            <a:off x="2957318" y="3828357"/>
            <a:ext cx="1403955" cy="132538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/>
          <p:cNvSpPr/>
          <p:nvPr/>
        </p:nvSpPr>
        <p:spPr>
          <a:xfrm>
            <a:off x="7232068" y="3748831"/>
            <a:ext cx="1403955" cy="1343675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0911843" y="6406487"/>
            <a:ext cx="99373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/>
              <a:t>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8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bject 2"/>
          <p:cNvSpPr txBox="1"/>
          <p:nvPr/>
        </p:nvSpPr>
        <p:spPr>
          <a:xfrm>
            <a:off x="6967450" y="1507115"/>
            <a:ext cx="3700550" cy="1680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48920" algn="l"/>
              </a:tabLst>
            </a:pPr>
            <a:r>
              <a:rPr sz="1600" spc="-5" dirty="0">
                <a:latin typeface="Arial"/>
                <a:cs typeface="Arial"/>
              </a:rPr>
              <a:t> 	</a:t>
            </a:r>
            <a:r>
              <a:rPr sz="1600" spc="-5" dirty="0" err="1">
                <a:latin typeface="Arial"/>
                <a:cs typeface="Arial"/>
              </a:rPr>
              <a:t>REF_Def</a:t>
            </a:r>
            <a:r>
              <a:rPr lang="de-DE" sz="1600" spc="-5" dirty="0">
                <a:latin typeface="Arial"/>
                <a:cs typeface="Arial"/>
              </a:rPr>
              <a:t>   (</a:t>
            </a:r>
            <a:r>
              <a:rPr lang="de-DE" sz="1600" spc="-5" dirty="0" err="1">
                <a:latin typeface="Arial"/>
                <a:cs typeface="Arial"/>
              </a:rPr>
              <a:t>No-policy</a:t>
            </a:r>
            <a:r>
              <a:rPr lang="de-DE" sz="1600" spc="-5" dirty="0">
                <a:latin typeface="Arial"/>
                <a:cs typeface="Arial"/>
              </a:rPr>
              <a:t> </a:t>
            </a:r>
            <a:r>
              <a:rPr lang="de-DE" sz="1600" spc="-5" dirty="0" err="1">
                <a:latin typeface="Arial"/>
                <a:cs typeface="Arial"/>
              </a:rPr>
              <a:t>baseline</a:t>
            </a:r>
            <a:r>
              <a:rPr lang="de-DE"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248920" marR="99695">
              <a:lnSpc>
                <a:spcPct val="160000"/>
              </a:lnSpc>
            </a:pPr>
            <a:r>
              <a:rPr sz="1600" spc="-5" dirty="0">
                <a:latin typeface="Arial"/>
                <a:cs typeface="Arial"/>
              </a:rPr>
              <a:t>2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sz="1600" spc="-5" dirty="0" err="1">
                <a:latin typeface="Arial"/>
                <a:cs typeface="Arial"/>
              </a:rPr>
              <a:t>C_D</a:t>
            </a:r>
            <a:r>
              <a:rPr sz="1600" dirty="0" err="1">
                <a:latin typeface="Arial"/>
                <a:cs typeface="Arial"/>
              </a:rPr>
              <a:t>e</a:t>
            </a:r>
            <a:r>
              <a:rPr lang="de-DE" sz="1600" dirty="0">
                <a:latin typeface="Arial"/>
                <a:cs typeface="Arial"/>
              </a:rPr>
              <a:t>f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lang="de-DE" sz="1600" spc="-5" dirty="0">
                <a:latin typeface="Arial"/>
                <a:cs typeface="Arial"/>
              </a:rPr>
              <a:t>   (2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lang="de-DE" sz="1600" spc="-5" dirty="0">
                <a:latin typeface="Arial"/>
                <a:cs typeface="Arial"/>
              </a:rPr>
              <a:t>C w. c-</a:t>
            </a:r>
            <a:r>
              <a:rPr lang="de-DE" sz="1600" spc="-5" dirty="0" err="1">
                <a:latin typeface="Arial"/>
                <a:cs typeface="Arial"/>
              </a:rPr>
              <a:t>price</a:t>
            </a:r>
            <a:r>
              <a:rPr lang="de-DE" sz="1600" spc="-5" dirty="0">
                <a:latin typeface="Arial"/>
                <a:cs typeface="Arial"/>
              </a:rPr>
              <a:t> </a:t>
            </a:r>
            <a:r>
              <a:rPr lang="de-DE" sz="1600" spc="-5" dirty="0" err="1">
                <a:latin typeface="Arial"/>
                <a:cs typeface="Arial"/>
              </a:rPr>
              <a:t>only</a:t>
            </a:r>
            <a:r>
              <a:rPr lang="de-DE" sz="1600" spc="-5" dirty="0">
                <a:latin typeface="Arial"/>
                <a:cs typeface="Arial"/>
              </a:rPr>
              <a:t>)</a:t>
            </a:r>
            <a:br>
              <a:rPr lang="de-DE" sz="1600" spc="-5" dirty="0">
                <a:latin typeface="Arial"/>
                <a:cs typeface="Arial"/>
              </a:rPr>
            </a:br>
            <a:r>
              <a:rPr sz="1600" spc="-5" dirty="0">
                <a:latin typeface="Arial"/>
                <a:cs typeface="Arial"/>
              </a:rPr>
              <a:t>2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sz="1600" spc="-5" dirty="0" err="1">
                <a:latin typeface="Arial"/>
                <a:cs typeface="Arial"/>
              </a:rPr>
              <a:t>C_</a:t>
            </a:r>
            <a:r>
              <a:rPr sz="1600" dirty="0" err="1">
                <a:latin typeface="Arial"/>
                <a:cs typeface="Arial"/>
              </a:rPr>
              <a:t>S</a:t>
            </a:r>
            <a:r>
              <a:rPr sz="1600" spc="-10" dirty="0" err="1">
                <a:latin typeface="Arial"/>
                <a:cs typeface="Arial"/>
              </a:rPr>
              <a:t>u</a:t>
            </a:r>
            <a:r>
              <a:rPr lang="de-DE" sz="1600" spc="-10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lang="de-DE" sz="1600" spc="-10" dirty="0">
                <a:latin typeface="Arial"/>
                <a:cs typeface="Arial"/>
              </a:rPr>
              <a:t>   (2</a:t>
            </a:r>
            <a:r>
              <a:rPr lang="de-DE" sz="1600" spc="-10" baseline="30000" dirty="0">
                <a:latin typeface="Arial"/>
                <a:cs typeface="Arial"/>
              </a:rPr>
              <a:t>o</a:t>
            </a:r>
            <a:r>
              <a:rPr lang="de-DE" sz="1600" spc="-10" dirty="0">
                <a:latin typeface="Arial"/>
                <a:cs typeface="Arial"/>
              </a:rPr>
              <a:t>C w. </a:t>
            </a:r>
            <a:r>
              <a:rPr lang="de-DE" sz="1600" spc="-10" dirty="0" err="1">
                <a:latin typeface="Arial"/>
                <a:cs typeface="Arial"/>
              </a:rPr>
              <a:t>sustain</a:t>
            </a:r>
            <a:r>
              <a:rPr lang="de-DE" sz="1600" spc="-10" dirty="0">
                <a:latin typeface="Arial"/>
                <a:cs typeface="Arial"/>
              </a:rPr>
              <a:t>. </a:t>
            </a:r>
            <a:r>
              <a:rPr lang="de-DE" sz="1600" spc="-10" dirty="0" err="1">
                <a:latin typeface="Arial"/>
                <a:cs typeface="Arial"/>
              </a:rPr>
              <a:t>policies</a:t>
            </a:r>
            <a:r>
              <a:rPr lang="de-DE" sz="1600" spc="-10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24130">
              <a:spcBef>
                <a:spcPts val="645"/>
              </a:spcBef>
              <a:tabLst>
                <a:tab pos="248920" algn="l"/>
              </a:tabLst>
            </a:pPr>
            <a:r>
              <a:rPr sz="1600" spc="-5" dirty="0">
                <a:latin typeface="Arial"/>
                <a:cs typeface="Arial"/>
              </a:rPr>
              <a:t> 	1.5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sz="1600" spc="-5" dirty="0" err="1">
                <a:latin typeface="Arial"/>
                <a:cs typeface="Arial"/>
              </a:rPr>
              <a:t>C_D</a:t>
            </a:r>
            <a:r>
              <a:rPr sz="1600" dirty="0" err="1">
                <a:latin typeface="Arial"/>
                <a:cs typeface="Arial"/>
              </a:rPr>
              <a:t>e</a:t>
            </a:r>
            <a:r>
              <a:rPr sz="1600" spc="-5" dirty="0" err="1">
                <a:latin typeface="Arial"/>
                <a:cs typeface="Arial"/>
              </a:rPr>
              <a:t>f</a:t>
            </a:r>
            <a:r>
              <a:rPr lang="de-DE" sz="1600" spc="-5" dirty="0">
                <a:latin typeface="Arial"/>
                <a:cs typeface="Arial"/>
              </a:rPr>
              <a:t>  (1.5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lang="de-DE" sz="1600" spc="-5" dirty="0">
                <a:latin typeface="Arial"/>
                <a:cs typeface="Arial"/>
              </a:rPr>
              <a:t>C w. c-</a:t>
            </a:r>
            <a:r>
              <a:rPr lang="de-DE" sz="1600" spc="-5" dirty="0" err="1">
                <a:latin typeface="Arial"/>
                <a:cs typeface="Arial"/>
              </a:rPr>
              <a:t>price</a:t>
            </a:r>
            <a:r>
              <a:rPr lang="de-DE" sz="1600" spc="-5" dirty="0">
                <a:latin typeface="Arial"/>
                <a:cs typeface="Arial"/>
              </a:rPr>
              <a:t> </a:t>
            </a:r>
            <a:r>
              <a:rPr lang="de-DE" sz="1600" spc="-5" dirty="0" err="1">
                <a:latin typeface="Arial"/>
                <a:cs typeface="Arial"/>
              </a:rPr>
              <a:t>only</a:t>
            </a:r>
            <a:r>
              <a:rPr lang="de-DE" sz="1600" spc="-5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22860">
              <a:spcBef>
                <a:spcPts val="645"/>
              </a:spcBef>
              <a:tabLst>
                <a:tab pos="248920" algn="l"/>
              </a:tabLst>
            </a:pPr>
            <a:r>
              <a:rPr sz="1600" spc="-5" dirty="0">
                <a:latin typeface="Arial"/>
                <a:cs typeface="Arial"/>
              </a:rPr>
              <a:t> 	1.5</a:t>
            </a:r>
            <a:r>
              <a:rPr lang="de-DE" sz="1600" spc="-5" baseline="30000" dirty="0">
                <a:latin typeface="Arial"/>
                <a:cs typeface="Arial"/>
              </a:rPr>
              <a:t>o</a:t>
            </a:r>
            <a:r>
              <a:rPr sz="1600" spc="-5" dirty="0" err="1">
                <a:latin typeface="Arial"/>
                <a:cs typeface="Arial"/>
              </a:rPr>
              <a:t>C_</a:t>
            </a:r>
            <a:r>
              <a:rPr sz="1600" dirty="0" err="1">
                <a:latin typeface="Arial"/>
                <a:cs typeface="Arial"/>
              </a:rPr>
              <a:t>S</a:t>
            </a:r>
            <a:r>
              <a:rPr sz="1600" spc="-10" dirty="0" err="1">
                <a:latin typeface="Arial"/>
                <a:cs typeface="Arial"/>
              </a:rPr>
              <a:t>ust</a:t>
            </a:r>
            <a:r>
              <a:rPr lang="de-DE" sz="1600" spc="-10" dirty="0">
                <a:latin typeface="Arial"/>
                <a:cs typeface="Arial"/>
              </a:rPr>
              <a:t> (1.5</a:t>
            </a:r>
            <a:r>
              <a:rPr lang="de-DE" sz="1600" spc="-10" baseline="30000" dirty="0">
                <a:latin typeface="Arial"/>
                <a:cs typeface="Arial"/>
              </a:rPr>
              <a:t>o</a:t>
            </a:r>
            <a:r>
              <a:rPr lang="de-DE" sz="1600" spc="-10" dirty="0">
                <a:latin typeface="Arial"/>
                <a:cs typeface="Arial"/>
              </a:rPr>
              <a:t>C w. </a:t>
            </a:r>
            <a:r>
              <a:rPr lang="de-DE" sz="1600" spc="-10" dirty="0" err="1">
                <a:latin typeface="Arial"/>
                <a:cs typeface="Arial"/>
              </a:rPr>
              <a:t>sustain</a:t>
            </a:r>
            <a:r>
              <a:rPr lang="de-DE" sz="1600" spc="-10" dirty="0">
                <a:latin typeface="Arial"/>
                <a:cs typeface="Arial"/>
              </a:rPr>
              <a:t>. </a:t>
            </a:r>
            <a:r>
              <a:rPr lang="de-DE" sz="1600" spc="-10" dirty="0" err="1">
                <a:latin typeface="Arial"/>
                <a:cs typeface="Arial"/>
              </a:rPr>
              <a:t>policies</a:t>
            </a:r>
            <a:r>
              <a:rPr lang="de-DE" sz="1600" spc="-10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5" name="object 3"/>
          <p:cNvSpPr/>
          <p:nvPr/>
        </p:nvSpPr>
        <p:spPr>
          <a:xfrm>
            <a:off x="6845815" y="4100108"/>
            <a:ext cx="337756" cy="337756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0" y="0"/>
                </a:moveTo>
                <a:lnTo>
                  <a:pt x="201409" y="0"/>
                </a:lnTo>
                <a:lnTo>
                  <a:pt x="201409" y="201409"/>
                </a:lnTo>
                <a:lnTo>
                  <a:pt x="0" y="201409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56" name="object 4"/>
          <p:cNvSpPr/>
          <p:nvPr/>
        </p:nvSpPr>
        <p:spPr>
          <a:xfrm>
            <a:off x="6845815" y="3685456"/>
            <a:ext cx="337756" cy="337756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0" y="0"/>
                </a:moveTo>
                <a:lnTo>
                  <a:pt x="201409" y="0"/>
                </a:lnTo>
                <a:lnTo>
                  <a:pt x="201409" y="201409"/>
                </a:lnTo>
                <a:lnTo>
                  <a:pt x="0" y="201409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57" name="object 5"/>
          <p:cNvSpPr txBox="1"/>
          <p:nvPr/>
        </p:nvSpPr>
        <p:spPr>
          <a:xfrm>
            <a:off x="7222423" y="3748052"/>
            <a:ext cx="3252490" cy="646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400" spc="-5" dirty="0">
                <a:latin typeface="Arial"/>
                <a:cs typeface="Arial"/>
              </a:rPr>
              <a:t>2</a:t>
            </a:r>
            <a:r>
              <a:rPr lang="en-US" sz="1400" spc="-5" baseline="30000" dirty="0">
                <a:latin typeface="Arial"/>
                <a:cs typeface="Arial"/>
              </a:rPr>
              <a:t>o</a:t>
            </a:r>
            <a:r>
              <a:rPr lang="en-US" sz="1400" dirty="0">
                <a:latin typeface="Arial"/>
                <a:cs typeface="Arial"/>
              </a:rPr>
              <a:t>C</a:t>
            </a:r>
            <a:r>
              <a:rPr lang="en-US" sz="1400" spc="-5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scenar</a:t>
            </a:r>
            <a:r>
              <a:rPr lang="en-US" sz="1400" spc="-5" dirty="0">
                <a:latin typeface="Arial"/>
                <a:cs typeface="Arial"/>
              </a:rPr>
              <a:t>ios from </a:t>
            </a:r>
            <a:r>
              <a:rPr lang="en-US" sz="1400" spc="-5" dirty="0" err="1">
                <a:latin typeface="Arial"/>
                <a:cs typeface="Arial"/>
              </a:rPr>
              <a:t>Rogelj</a:t>
            </a:r>
            <a:r>
              <a:rPr lang="en-US" sz="1400" spc="-5" dirty="0">
                <a:latin typeface="Arial"/>
                <a:cs typeface="Arial"/>
              </a:rPr>
              <a:t> et al 2015 </a:t>
            </a:r>
            <a:endParaRPr lang="en-US" sz="1400" dirty="0">
              <a:latin typeface="Arial"/>
              <a:cs typeface="Arial"/>
            </a:endParaRPr>
          </a:p>
          <a:p>
            <a:pPr marL="12700"/>
            <a:endParaRPr lang="de-DE" sz="1400" spc="-5" dirty="0">
              <a:latin typeface="Arial"/>
              <a:cs typeface="Arial"/>
            </a:endParaRPr>
          </a:p>
          <a:p>
            <a:pPr marL="12700"/>
            <a:r>
              <a:rPr sz="1400" spc="-5" dirty="0">
                <a:latin typeface="Arial"/>
                <a:cs typeface="Arial"/>
              </a:rPr>
              <a:t>1.5</a:t>
            </a:r>
            <a:r>
              <a:rPr lang="de-DE" sz="1400" spc="-5" baseline="30000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scena</a:t>
            </a:r>
            <a:r>
              <a:rPr sz="1400" spc="1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ios</a:t>
            </a:r>
            <a:r>
              <a:rPr lang="de-DE" sz="1400" spc="-5" dirty="0"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from </a:t>
            </a:r>
            <a:r>
              <a:rPr lang="en-US" sz="1400" spc="-5" dirty="0" err="1">
                <a:latin typeface="Arial"/>
                <a:cs typeface="Arial"/>
              </a:rPr>
              <a:t>Rogelj</a:t>
            </a:r>
            <a:r>
              <a:rPr lang="en-US" sz="1400" spc="-5" dirty="0">
                <a:latin typeface="Arial"/>
                <a:cs typeface="Arial"/>
              </a:rPr>
              <a:t> et al 2015 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8" name="object 6"/>
          <p:cNvSpPr/>
          <p:nvPr/>
        </p:nvSpPr>
        <p:spPr>
          <a:xfrm>
            <a:off x="6847644" y="1626187"/>
            <a:ext cx="294209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26" y="0"/>
                </a:lnTo>
              </a:path>
            </a:pathLst>
          </a:custGeom>
          <a:ln w="135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59" name="object 7"/>
          <p:cNvSpPr/>
          <p:nvPr/>
        </p:nvSpPr>
        <p:spPr>
          <a:xfrm>
            <a:off x="6867484" y="4770989"/>
            <a:ext cx="294209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13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60" name="object 8"/>
          <p:cNvSpPr/>
          <p:nvPr/>
        </p:nvSpPr>
        <p:spPr>
          <a:xfrm>
            <a:off x="6867484" y="4770989"/>
            <a:ext cx="294209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13589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90" name="object 38"/>
          <p:cNvSpPr txBox="1"/>
          <p:nvPr/>
        </p:nvSpPr>
        <p:spPr>
          <a:xfrm>
            <a:off x="7222425" y="4686260"/>
            <a:ext cx="72224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latin typeface="Arial"/>
                <a:cs typeface="Arial"/>
              </a:rPr>
              <a:t>EDGAR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98" name="object 146"/>
          <p:cNvSpPr/>
          <p:nvPr/>
        </p:nvSpPr>
        <p:spPr>
          <a:xfrm>
            <a:off x="6866910" y="2723234"/>
            <a:ext cx="295271" cy="3186"/>
          </a:xfrm>
          <a:custGeom>
            <a:avLst/>
            <a:gdLst/>
            <a:ahLst/>
            <a:cxnLst/>
            <a:rect l="l" t="t" r="r" b="b"/>
            <a:pathLst>
              <a:path w="176529" h="1905">
                <a:moveTo>
                  <a:pt x="0" y="0"/>
                </a:moveTo>
                <a:lnTo>
                  <a:pt x="176403" y="1549"/>
                </a:lnTo>
              </a:path>
            </a:pathLst>
          </a:custGeom>
          <a:ln w="22225">
            <a:solidFill>
              <a:srgbClr val="5454FF"/>
            </a:solidFill>
            <a:prstDash val="dash"/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299" name="object 147"/>
          <p:cNvSpPr/>
          <p:nvPr/>
        </p:nvSpPr>
        <p:spPr>
          <a:xfrm>
            <a:off x="6865403" y="3084356"/>
            <a:ext cx="295271" cy="1062"/>
          </a:xfrm>
          <a:custGeom>
            <a:avLst/>
            <a:gdLst/>
            <a:ahLst/>
            <a:cxnLst/>
            <a:rect l="l" t="t" r="r" b="b"/>
            <a:pathLst>
              <a:path w="176529" h="635">
                <a:moveTo>
                  <a:pt x="0" y="495"/>
                </a:moveTo>
                <a:lnTo>
                  <a:pt x="176466" y="0"/>
                </a:lnTo>
              </a:path>
            </a:pathLst>
          </a:custGeom>
          <a:ln w="38100">
            <a:solidFill>
              <a:srgbClr val="54FF54"/>
            </a:solidFill>
            <a:prstDash val="sysDash"/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300" name="bk object 16"/>
          <p:cNvSpPr/>
          <p:nvPr/>
        </p:nvSpPr>
        <p:spPr>
          <a:xfrm>
            <a:off x="6867484" y="1990962"/>
            <a:ext cx="294209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22225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301" name="bk object 17"/>
          <p:cNvSpPr/>
          <p:nvPr/>
        </p:nvSpPr>
        <p:spPr>
          <a:xfrm>
            <a:off x="6867484" y="2357969"/>
            <a:ext cx="294209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38100">
            <a:solidFill>
              <a:srgbClr val="00AA00"/>
            </a:solidFill>
          </a:ln>
        </p:spPr>
        <p:txBody>
          <a:bodyPr wrap="square" lIns="0" tIns="0" rIns="0" bIns="0" rtlCol="0"/>
          <a:lstStyle/>
          <a:p>
            <a:endParaRPr sz="2800"/>
          </a:p>
        </p:txBody>
      </p:sp>
      <p:sp>
        <p:nvSpPr>
          <p:cNvPr id="161" name="object 9"/>
          <p:cNvSpPr/>
          <p:nvPr/>
        </p:nvSpPr>
        <p:spPr>
          <a:xfrm>
            <a:off x="2798110" y="4508976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2" name="object 10"/>
          <p:cNvSpPr/>
          <p:nvPr/>
        </p:nvSpPr>
        <p:spPr>
          <a:xfrm>
            <a:off x="2798110" y="3612862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3" name="object 11"/>
          <p:cNvSpPr/>
          <p:nvPr/>
        </p:nvSpPr>
        <p:spPr>
          <a:xfrm>
            <a:off x="2798110" y="2716842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4" name="object 12"/>
          <p:cNvSpPr/>
          <p:nvPr/>
        </p:nvSpPr>
        <p:spPr>
          <a:xfrm>
            <a:off x="2798110" y="1820796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5" name="object 13"/>
          <p:cNvSpPr/>
          <p:nvPr/>
        </p:nvSpPr>
        <p:spPr>
          <a:xfrm>
            <a:off x="2961132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6" name="object 14"/>
          <p:cNvSpPr/>
          <p:nvPr/>
        </p:nvSpPr>
        <p:spPr>
          <a:xfrm>
            <a:off x="3553732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7" name="object 15"/>
          <p:cNvSpPr/>
          <p:nvPr/>
        </p:nvSpPr>
        <p:spPr>
          <a:xfrm>
            <a:off x="4146120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8" name="object 16"/>
          <p:cNvSpPr/>
          <p:nvPr/>
        </p:nvSpPr>
        <p:spPr>
          <a:xfrm>
            <a:off x="4738694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69" name="object 17"/>
          <p:cNvSpPr/>
          <p:nvPr/>
        </p:nvSpPr>
        <p:spPr>
          <a:xfrm>
            <a:off x="5331017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0" name="object 18"/>
          <p:cNvSpPr/>
          <p:nvPr/>
        </p:nvSpPr>
        <p:spPr>
          <a:xfrm>
            <a:off x="5923684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673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1" name="object 19"/>
          <p:cNvSpPr/>
          <p:nvPr/>
        </p:nvSpPr>
        <p:spPr>
          <a:xfrm>
            <a:off x="2798110" y="4060954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2" name="object 20"/>
          <p:cNvSpPr/>
          <p:nvPr/>
        </p:nvSpPr>
        <p:spPr>
          <a:xfrm>
            <a:off x="2798110" y="3164840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3" name="object 21"/>
          <p:cNvSpPr/>
          <p:nvPr/>
        </p:nvSpPr>
        <p:spPr>
          <a:xfrm>
            <a:off x="2798110" y="2268818"/>
            <a:ext cx="3585564" cy="0"/>
          </a:xfrm>
          <a:custGeom>
            <a:avLst/>
            <a:gdLst/>
            <a:ahLst/>
            <a:cxnLst/>
            <a:rect l="l" t="t" r="r" b="b"/>
            <a:pathLst>
              <a:path w="1974850">
                <a:moveTo>
                  <a:pt x="0" y="0"/>
                </a:moveTo>
                <a:lnTo>
                  <a:pt x="1974354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4" name="object 22"/>
          <p:cNvSpPr/>
          <p:nvPr/>
        </p:nvSpPr>
        <p:spPr>
          <a:xfrm>
            <a:off x="3257385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5" name="object 23"/>
          <p:cNvSpPr/>
          <p:nvPr/>
        </p:nvSpPr>
        <p:spPr>
          <a:xfrm>
            <a:off x="3849798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6" name="object 24"/>
          <p:cNvSpPr/>
          <p:nvPr/>
        </p:nvSpPr>
        <p:spPr>
          <a:xfrm>
            <a:off x="4442374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7" name="object 25"/>
          <p:cNvSpPr/>
          <p:nvPr/>
        </p:nvSpPr>
        <p:spPr>
          <a:xfrm>
            <a:off x="5034765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8" name="object 26"/>
          <p:cNvSpPr/>
          <p:nvPr/>
        </p:nvSpPr>
        <p:spPr>
          <a:xfrm>
            <a:off x="5627339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79" name="object 27"/>
          <p:cNvSpPr/>
          <p:nvPr/>
        </p:nvSpPr>
        <p:spPr>
          <a:xfrm>
            <a:off x="6219938" y="1471694"/>
            <a:ext cx="0" cy="3327311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216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0" name="object 28"/>
          <p:cNvSpPr/>
          <p:nvPr/>
        </p:nvSpPr>
        <p:spPr>
          <a:xfrm>
            <a:off x="3405468" y="2532629"/>
            <a:ext cx="2815417" cy="2114446"/>
          </a:xfrm>
          <a:custGeom>
            <a:avLst/>
            <a:gdLst/>
            <a:ahLst/>
            <a:cxnLst/>
            <a:rect l="l" t="t" r="r" b="b"/>
            <a:pathLst>
              <a:path w="1550670" h="1164589">
                <a:moveTo>
                  <a:pt x="298954" y="86715"/>
                </a:moveTo>
                <a:lnTo>
                  <a:pt x="244728" y="86715"/>
                </a:lnTo>
                <a:lnTo>
                  <a:pt x="407936" y="361810"/>
                </a:lnTo>
                <a:lnTo>
                  <a:pt x="571106" y="691261"/>
                </a:lnTo>
                <a:lnTo>
                  <a:pt x="734313" y="964806"/>
                </a:lnTo>
                <a:lnTo>
                  <a:pt x="897382" y="1057376"/>
                </a:lnTo>
                <a:lnTo>
                  <a:pt x="1060551" y="1107681"/>
                </a:lnTo>
                <a:lnTo>
                  <a:pt x="1223759" y="1134618"/>
                </a:lnTo>
                <a:lnTo>
                  <a:pt x="1386979" y="1137399"/>
                </a:lnTo>
                <a:lnTo>
                  <a:pt x="1550149" y="1164577"/>
                </a:lnTo>
                <a:lnTo>
                  <a:pt x="1550149" y="1099451"/>
                </a:lnTo>
                <a:lnTo>
                  <a:pt x="1386979" y="1078458"/>
                </a:lnTo>
                <a:lnTo>
                  <a:pt x="1223759" y="1048893"/>
                </a:lnTo>
                <a:lnTo>
                  <a:pt x="1060551" y="1008113"/>
                </a:lnTo>
                <a:lnTo>
                  <a:pt x="897382" y="946150"/>
                </a:lnTo>
                <a:lnTo>
                  <a:pt x="734313" y="822718"/>
                </a:lnTo>
                <a:lnTo>
                  <a:pt x="571106" y="583552"/>
                </a:lnTo>
                <a:lnTo>
                  <a:pt x="407936" y="260997"/>
                </a:lnTo>
                <a:lnTo>
                  <a:pt x="298954" y="86715"/>
                </a:lnTo>
                <a:close/>
              </a:path>
              <a:path w="1550670" h="1164589">
                <a:moveTo>
                  <a:pt x="244728" y="0"/>
                </a:moveTo>
                <a:lnTo>
                  <a:pt x="81661" y="102997"/>
                </a:lnTo>
                <a:lnTo>
                  <a:pt x="0" y="161785"/>
                </a:lnTo>
                <a:lnTo>
                  <a:pt x="0" y="173583"/>
                </a:lnTo>
                <a:lnTo>
                  <a:pt x="81661" y="124078"/>
                </a:lnTo>
                <a:lnTo>
                  <a:pt x="244728" y="86715"/>
                </a:lnTo>
                <a:lnTo>
                  <a:pt x="298954" y="86715"/>
                </a:lnTo>
                <a:lnTo>
                  <a:pt x="244728" y="0"/>
                </a:lnTo>
                <a:close/>
              </a:path>
            </a:pathLst>
          </a:custGeom>
          <a:solidFill>
            <a:srgbClr val="D3D3D3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1" name="object 29"/>
          <p:cNvSpPr/>
          <p:nvPr/>
        </p:nvSpPr>
        <p:spPr>
          <a:xfrm>
            <a:off x="3405468" y="2536064"/>
            <a:ext cx="2815417" cy="2055646"/>
          </a:xfrm>
          <a:custGeom>
            <a:avLst/>
            <a:gdLst/>
            <a:ahLst/>
            <a:cxnLst/>
            <a:rect l="l" t="t" r="r" b="b"/>
            <a:pathLst>
              <a:path w="1550670" h="1132205">
                <a:moveTo>
                  <a:pt x="348229" y="100609"/>
                </a:moveTo>
                <a:lnTo>
                  <a:pt x="244728" y="100609"/>
                </a:lnTo>
                <a:lnTo>
                  <a:pt x="407936" y="271017"/>
                </a:lnTo>
                <a:lnTo>
                  <a:pt x="571106" y="560082"/>
                </a:lnTo>
                <a:lnTo>
                  <a:pt x="897382" y="910475"/>
                </a:lnTo>
                <a:lnTo>
                  <a:pt x="1060551" y="1028204"/>
                </a:lnTo>
                <a:lnTo>
                  <a:pt x="1223759" y="1084605"/>
                </a:lnTo>
                <a:lnTo>
                  <a:pt x="1386979" y="1117600"/>
                </a:lnTo>
                <a:lnTo>
                  <a:pt x="1550149" y="1131684"/>
                </a:lnTo>
                <a:lnTo>
                  <a:pt x="1550149" y="889787"/>
                </a:lnTo>
                <a:lnTo>
                  <a:pt x="1386979" y="876541"/>
                </a:lnTo>
                <a:lnTo>
                  <a:pt x="1223759" y="851788"/>
                </a:lnTo>
                <a:lnTo>
                  <a:pt x="1060551" y="820432"/>
                </a:lnTo>
                <a:lnTo>
                  <a:pt x="897382" y="763930"/>
                </a:lnTo>
                <a:lnTo>
                  <a:pt x="734313" y="567334"/>
                </a:lnTo>
                <a:lnTo>
                  <a:pt x="571106" y="397510"/>
                </a:lnTo>
                <a:lnTo>
                  <a:pt x="407936" y="158648"/>
                </a:lnTo>
                <a:lnTo>
                  <a:pt x="348229" y="100609"/>
                </a:lnTo>
                <a:close/>
              </a:path>
              <a:path w="1550670" h="1132205">
                <a:moveTo>
                  <a:pt x="244728" y="0"/>
                </a:moveTo>
                <a:lnTo>
                  <a:pt x="81661" y="101104"/>
                </a:lnTo>
                <a:lnTo>
                  <a:pt x="0" y="159385"/>
                </a:lnTo>
                <a:lnTo>
                  <a:pt x="0" y="171691"/>
                </a:lnTo>
                <a:lnTo>
                  <a:pt x="81661" y="120891"/>
                </a:lnTo>
                <a:lnTo>
                  <a:pt x="244728" y="100609"/>
                </a:lnTo>
                <a:lnTo>
                  <a:pt x="348229" y="100609"/>
                </a:lnTo>
                <a:lnTo>
                  <a:pt x="244728" y="0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2" name="object 30"/>
          <p:cNvSpPr/>
          <p:nvPr/>
        </p:nvSpPr>
        <p:spPr>
          <a:xfrm>
            <a:off x="3405468" y="1623001"/>
            <a:ext cx="2815417" cy="1184044"/>
          </a:xfrm>
          <a:custGeom>
            <a:avLst/>
            <a:gdLst/>
            <a:ahLst/>
            <a:cxnLst/>
            <a:rect l="l" t="t" r="r" b="b"/>
            <a:pathLst>
              <a:path w="1550670" h="652144">
                <a:moveTo>
                  <a:pt x="0" y="652119"/>
                </a:moveTo>
                <a:lnTo>
                  <a:pt x="81661" y="550519"/>
                </a:lnTo>
                <a:lnTo>
                  <a:pt x="163169" y="426694"/>
                </a:lnTo>
                <a:lnTo>
                  <a:pt x="244728" y="347319"/>
                </a:lnTo>
                <a:lnTo>
                  <a:pt x="326377" y="296163"/>
                </a:lnTo>
                <a:lnTo>
                  <a:pt x="407936" y="256387"/>
                </a:lnTo>
                <a:lnTo>
                  <a:pt x="489597" y="215353"/>
                </a:lnTo>
                <a:lnTo>
                  <a:pt x="571106" y="168021"/>
                </a:lnTo>
                <a:lnTo>
                  <a:pt x="652665" y="121793"/>
                </a:lnTo>
                <a:lnTo>
                  <a:pt x="734313" y="72377"/>
                </a:lnTo>
                <a:lnTo>
                  <a:pt x="815822" y="17119"/>
                </a:lnTo>
                <a:lnTo>
                  <a:pt x="897382" y="0"/>
                </a:lnTo>
                <a:lnTo>
                  <a:pt x="1060551" y="12446"/>
                </a:lnTo>
                <a:lnTo>
                  <a:pt x="1223759" y="10668"/>
                </a:lnTo>
                <a:lnTo>
                  <a:pt x="1386979" y="63842"/>
                </a:lnTo>
                <a:lnTo>
                  <a:pt x="1550149" y="74510"/>
                </a:lnTo>
              </a:path>
            </a:pathLst>
          </a:custGeom>
          <a:ln w="1358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3" name="object 31"/>
          <p:cNvSpPr/>
          <p:nvPr/>
        </p:nvSpPr>
        <p:spPr>
          <a:xfrm>
            <a:off x="3405468" y="2451672"/>
            <a:ext cx="2815417" cy="1962261"/>
          </a:xfrm>
          <a:custGeom>
            <a:avLst/>
            <a:gdLst/>
            <a:ahLst/>
            <a:cxnLst/>
            <a:rect l="l" t="t" r="r" b="b"/>
            <a:pathLst>
              <a:path w="1550670" h="1080770">
                <a:moveTo>
                  <a:pt x="0" y="196596"/>
                </a:moveTo>
                <a:lnTo>
                  <a:pt x="81661" y="93853"/>
                </a:lnTo>
                <a:lnTo>
                  <a:pt x="163169" y="0"/>
                </a:lnTo>
                <a:lnTo>
                  <a:pt x="244728" y="65176"/>
                </a:lnTo>
                <a:lnTo>
                  <a:pt x="326377" y="177292"/>
                </a:lnTo>
                <a:lnTo>
                  <a:pt x="407936" y="277609"/>
                </a:lnTo>
                <a:lnTo>
                  <a:pt x="489597" y="372859"/>
                </a:lnTo>
                <a:lnTo>
                  <a:pt x="571106" y="472325"/>
                </a:lnTo>
                <a:lnTo>
                  <a:pt x="652665" y="569366"/>
                </a:lnTo>
                <a:lnTo>
                  <a:pt x="734313" y="669417"/>
                </a:lnTo>
                <a:lnTo>
                  <a:pt x="815822" y="749935"/>
                </a:lnTo>
                <a:lnTo>
                  <a:pt x="897382" y="831342"/>
                </a:lnTo>
                <a:lnTo>
                  <a:pt x="1060551" y="947534"/>
                </a:lnTo>
                <a:lnTo>
                  <a:pt x="1223759" y="1008900"/>
                </a:lnTo>
                <a:lnTo>
                  <a:pt x="1386979" y="1052703"/>
                </a:lnTo>
                <a:lnTo>
                  <a:pt x="1550149" y="1080630"/>
                </a:lnTo>
              </a:path>
            </a:pathLst>
          </a:custGeom>
          <a:ln w="22225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4" name="object 32"/>
          <p:cNvSpPr/>
          <p:nvPr/>
        </p:nvSpPr>
        <p:spPr>
          <a:xfrm>
            <a:off x="3405468" y="2433018"/>
            <a:ext cx="2815417" cy="1693632"/>
          </a:xfrm>
          <a:custGeom>
            <a:avLst/>
            <a:gdLst/>
            <a:ahLst/>
            <a:cxnLst/>
            <a:rect l="l" t="t" r="r" b="b"/>
            <a:pathLst>
              <a:path w="1550670" h="932814">
                <a:moveTo>
                  <a:pt x="0" y="206870"/>
                </a:moveTo>
                <a:lnTo>
                  <a:pt x="81661" y="105168"/>
                </a:lnTo>
                <a:lnTo>
                  <a:pt x="163169" y="0"/>
                </a:lnTo>
                <a:lnTo>
                  <a:pt x="244728" y="152145"/>
                </a:lnTo>
                <a:lnTo>
                  <a:pt x="326377" y="332486"/>
                </a:lnTo>
                <a:lnTo>
                  <a:pt x="407936" y="418058"/>
                </a:lnTo>
                <a:lnTo>
                  <a:pt x="489597" y="511670"/>
                </a:lnTo>
                <a:lnTo>
                  <a:pt x="571106" y="621804"/>
                </a:lnTo>
                <a:lnTo>
                  <a:pt x="652665" y="719086"/>
                </a:lnTo>
                <a:lnTo>
                  <a:pt x="734313" y="770877"/>
                </a:lnTo>
                <a:lnTo>
                  <a:pt x="815822" y="808977"/>
                </a:lnTo>
                <a:lnTo>
                  <a:pt x="897382" y="836561"/>
                </a:lnTo>
                <a:lnTo>
                  <a:pt x="1060551" y="872731"/>
                </a:lnTo>
                <a:lnTo>
                  <a:pt x="1223759" y="887107"/>
                </a:lnTo>
                <a:lnTo>
                  <a:pt x="1386979" y="917079"/>
                </a:lnTo>
                <a:lnTo>
                  <a:pt x="1550149" y="932802"/>
                </a:lnTo>
              </a:path>
            </a:pathLst>
          </a:custGeom>
          <a:ln w="38100">
            <a:solidFill>
              <a:srgbClr val="00AA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5" name="object 33"/>
          <p:cNvSpPr/>
          <p:nvPr/>
        </p:nvSpPr>
        <p:spPr>
          <a:xfrm>
            <a:off x="3405468" y="2456975"/>
            <a:ext cx="2815417" cy="2112139"/>
          </a:xfrm>
          <a:custGeom>
            <a:avLst/>
            <a:gdLst/>
            <a:ahLst/>
            <a:cxnLst/>
            <a:rect l="l" t="t" r="r" b="b"/>
            <a:pathLst>
              <a:path w="1550670" h="1163320">
                <a:moveTo>
                  <a:pt x="0" y="193675"/>
                </a:moveTo>
                <a:lnTo>
                  <a:pt x="81661" y="91821"/>
                </a:lnTo>
                <a:lnTo>
                  <a:pt x="163169" y="0"/>
                </a:lnTo>
                <a:lnTo>
                  <a:pt x="244728" y="128142"/>
                </a:lnTo>
                <a:lnTo>
                  <a:pt x="326377" y="296163"/>
                </a:lnTo>
                <a:lnTo>
                  <a:pt x="407936" y="432193"/>
                </a:lnTo>
                <a:lnTo>
                  <a:pt x="489597" y="550913"/>
                </a:lnTo>
                <a:lnTo>
                  <a:pt x="571106" y="661542"/>
                </a:lnTo>
                <a:lnTo>
                  <a:pt x="652665" y="766559"/>
                </a:lnTo>
                <a:lnTo>
                  <a:pt x="734313" y="849515"/>
                </a:lnTo>
                <a:lnTo>
                  <a:pt x="815822" y="932954"/>
                </a:lnTo>
                <a:lnTo>
                  <a:pt x="897382" y="1004341"/>
                </a:lnTo>
                <a:lnTo>
                  <a:pt x="1060551" y="1094232"/>
                </a:lnTo>
                <a:lnTo>
                  <a:pt x="1223759" y="1133868"/>
                </a:lnTo>
                <a:lnTo>
                  <a:pt x="1386979" y="1148359"/>
                </a:lnTo>
                <a:lnTo>
                  <a:pt x="1550149" y="1163091"/>
                </a:lnTo>
              </a:path>
            </a:pathLst>
          </a:custGeom>
          <a:ln w="22225">
            <a:solidFill>
              <a:srgbClr val="5454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6" name="object 34"/>
          <p:cNvSpPr/>
          <p:nvPr/>
        </p:nvSpPr>
        <p:spPr>
          <a:xfrm>
            <a:off x="3405468" y="2441756"/>
            <a:ext cx="2815417" cy="1898848"/>
          </a:xfrm>
          <a:custGeom>
            <a:avLst/>
            <a:gdLst/>
            <a:ahLst/>
            <a:cxnLst/>
            <a:rect l="l" t="t" r="r" b="b"/>
            <a:pathLst>
              <a:path w="1550670" h="1045844">
                <a:moveTo>
                  <a:pt x="0" y="202057"/>
                </a:moveTo>
                <a:lnTo>
                  <a:pt x="81661" y="103530"/>
                </a:lnTo>
                <a:lnTo>
                  <a:pt x="163169" y="0"/>
                </a:lnTo>
                <a:lnTo>
                  <a:pt x="244728" y="215150"/>
                </a:lnTo>
                <a:lnTo>
                  <a:pt x="326377" y="453034"/>
                </a:lnTo>
                <a:lnTo>
                  <a:pt x="407936" y="593229"/>
                </a:lnTo>
                <a:lnTo>
                  <a:pt x="489597" y="718197"/>
                </a:lnTo>
                <a:lnTo>
                  <a:pt x="571106" y="836168"/>
                </a:lnTo>
                <a:lnTo>
                  <a:pt x="652665" y="908443"/>
                </a:lnTo>
                <a:lnTo>
                  <a:pt x="734313" y="946150"/>
                </a:lnTo>
                <a:lnTo>
                  <a:pt x="815822" y="963663"/>
                </a:lnTo>
                <a:lnTo>
                  <a:pt x="897382" y="971448"/>
                </a:lnTo>
                <a:lnTo>
                  <a:pt x="1060551" y="994816"/>
                </a:lnTo>
                <a:lnTo>
                  <a:pt x="1223759" y="1006119"/>
                </a:lnTo>
                <a:lnTo>
                  <a:pt x="1386979" y="1029843"/>
                </a:lnTo>
                <a:lnTo>
                  <a:pt x="1550149" y="1045464"/>
                </a:lnTo>
              </a:path>
            </a:pathLst>
          </a:custGeom>
          <a:ln w="38100">
            <a:solidFill>
              <a:srgbClr val="54FF54"/>
            </a:solidFill>
            <a:prstDash val="lgDash"/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7" name="object 35"/>
          <p:cNvSpPr/>
          <p:nvPr/>
        </p:nvSpPr>
        <p:spPr>
          <a:xfrm>
            <a:off x="2952417" y="1577347"/>
            <a:ext cx="1291263" cy="348180"/>
          </a:xfrm>
          <a:custGeom>
            <a:avLst/>
            <a:gdLst/>
            <a:ahLst/>
            <a:cxnLst/>
            <a:rect l="l" t="t" r="r" b="b"/>
            <a:pathLst>
              <a:path w="711200" h="191770">
                <a:moveTo>
                  <a:pt x="26289" y="0"/>
                </a:moveTo>
                <a:lnTo>
                  <a:pt x="0" y="25298"/>
                </a:lnTo>
                <a:lnTo>
                  <a:pt x="0" y="166484"/>
                </a:lnTo>
                <a:lnTo>
                  <a:pt x="26289" y="191782"/>
                </a:lnTo>
                <a:lnTo>
                  <a:pt x="682713" y="191782"/>
                </a:lnTo>
                <a:lnTo>
                  <a:pt x="711077" y="166484"/>
                </a:lnTo>
                <a:lnTo>
                  <a:pt x="711077" y="25298"/>
                </a:lnTo>
                <a:lnTo>
                  <a:pt x="30708" y="241"/>
                </a:lnTo>
                <a:lnTo>
                  <a:pt x="26289" y="0"/>
                </a:lnTo>
                <a:close/>
              </a:path>
              <a:path w="711200" h="191770">
                <a:moveTo>
                  <a:pt x="683755" y="0"/>
                </a:moveTo>
                <a:lnTo>
                  <a:pt x="27432" y="0"/>
                </a:lnTo>
                <a:lnTo>
                  <a:pt x="30708" y="241"/>
                </a:lnTo>
                <a:lnTo>
                  <a:pt x="687031" y="241"/>
                </a:lnTo>
                <a:lnTo>
                  <a:pt x="6837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88" name="object 36"/>
          <p:cNvSpPr/>
          <p:nvPr/>
        </p:nvSpPr>
        <p:spPr>
          <a:xfrm>
            <a:off x="2952417" y="1577347"/>
            <a:ext cx="1291263" cy="348180"/>
          </a:xfrm>
          <a:custGeom>
            <a:avLst/>
            <a:gdLst/>
            <a:ahLst/>
            <a:cxnLst/>
            <a:rect l="l" t="t" r="r" b="b"/>
            <a:pathLst>
              <a:path w="711200" h="191770">
                <a:moveTo>
                  <a:pt x="27432" y="191782"/>
                </a:moveTo>
                <a:lnTo>
                  <a:pt x="683755" y="191782"/>
                </a:lnTo>
                <a:lnTo>
                  <a:pt x="682713" y="191782"/>
                </a:lnTo>
                <a:lnTo>
                  <a:pt x="687031" y="191541"/>
                </a:lnTo>
                <a:lnTo>
                  <a:pt x="711200" y="164350"/>
                </a:lnTo>
                <a:lnTo>
                  <a:pt x="711200" y="27432"/>
                </a:lnTo>
                <a:lnTo>
                  <a:pt x="683755" y="0"/>
                </a:lnTo>
                <a:lnTo>
                  <a:pt x="27432" y="0"/>
                </a:lnTo>
                <a:lnTo>
                  <a:pt x="30708" y="241"/>
                </a:lnTo>
                <a:lnTo>
                  <a:pt x="26289" y="0"/>
                </a:lnTo>
                <a:lnTo>
                  <a:pt x="0" y="25298"/>
                </a:lnTo>
                <a:lnTo>
                  <a:pt x="0" y="164350"/>
                </a:lnTo>
                <a:lnTo>
                  <a:pt x="0" y="162166"/>
                </a:lnTo>
                <a:lnTo>
                  <a:pt x="0" y="166484"/>
                </a:lnTo>
                <a:lnTo>
                  <a:pt x="736" y="170942"/>
                </a:lnTo>
                <a:lnTo>
                  <a:pt x="26289" y="191782"/>
                </a:lnTo>
                <a:lnTo>
                  <a:pt x="27432" y="191782"/>
                </a:lnTo>
                <a:close/>
              </a:path>
            </a:pathLst>
          </a:custGeom>
          <a:ln w="6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1" name="object 39"/>
          <p:cNvSpPr txBox="1"/>
          <p:nvPr/>
        </p:nvSpPr>
        <p:spPr>
          <a:xfrm>
            <a:off x="3039384" y="1613939"/>
            <a:ext cx="11044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45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ota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5" dirty="0">
                <a:latin typeface="Arial"/>
                <a:cs typeface="Arial"/>
              </a:rPr>
              <a:t> C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1200" spc="15" baseline="-20202" dirty="0">
                <a:latin typeface="Arial"/>
                <a:cs typeface="Arial"/>
              </a:rPr>
              <a:t>2</a:t>
            </a:r>
            <a:endParaRPr sz="1200" baseline="-20202">
              <a:latin typeface="Arial"/>
              <a:cs typeface="Arial"/>
            </a:endParaRPr>
          </a:p>
        </p:txBody>
      </p:sp>
      <p:sp>
        <p:nvSpPr>
          <p:cNvPr id="192" name="object 40"/>
          <p:cNvSpPr/>
          <p:nvPr/>
        </p:nvSpPr>
        <p:spPr>
          <a:xfrm>
            <a:off x="2961132" y="2714305"/>
            <a:ext cx="592598" cy="341262"/>
          </a:xfrm>
          <a:custGeom>
            <a:avLst/>
            <a:gdLst/>
            <a:ahLst/>
            <a:cxnLst/>
            <a:rect l="l" t="t" r="r" b="b"/>
            <a:pathLst>
              <a:path w="326390" h="187959">
                <a:moveTo>
                  <a:pt x="0" y="187477"/>
                </a:moveTo>
                <a:lnTo>
                  <a:pt x="81508" y="170459"/>
                </a:lnTo>
                <a:lnTo>
                  <a:pt x="163169" y="147446"/>
                </a:lnTo>
                <a:lnTo>
                  <a:pt x="179438" y="134645"/>
                </a:lnTo>
                <a:lnTo>
                  <a:pt x="195808" y="112763"/>
                </a:lnTo>
                <a:lnTo>
                  <a:pt x="212090" y="102996"/>
                </a:lnTo>
                <a:lnTo>
                  <a:pt x="228460" y="58292"/>
                </a:lnTo>
                <a:lnTo>
                  <a:pt x="244729" y="34531"/>
                </a:lnTo>
                <a:lnTo>
                  <a:pt x="261099" y="10172"/>
                </a:lnTo>
                <a:lnTo>
                  <a:pt x="277367" y="2781"/>
                </a:lnTo>
                <a:lnTo>
                  <a:pt x="293738" y="19303"/>
                </a:lnTo>
                <a:lnTo>
                  <a:pt x="310019" y="13741"/>
                </a:lnTo>
                <a:lnTo>
                  <a:pt x="326390" y="0"/>
                </a:lnTo>
              </a:path>
            </a:pathLst>
          </a:custGeom>
          <a:ln w="13589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3" name="object 41"/>
          <p:cNvSpPr/>
          <p:nvPr/>
        </p:nvSpPr>
        <p:spPr>
          <a:xfrm>
            <a:off x="2798110" y="1471694"/>
            <a:ext cx="3585564" cy="3327311"/>
          </a:xfrm>
          <a:custGeom>
            <a:avLst/>
            <a:gdLst/>
            <a:ahLst/>
            <a:cxnLst/>
            <a:rect l="l" t="t" r="r" b="b"/>
            <a:pathLst>
              <a:path w="1974850" h="1832610">
                <a:moveTo>
                  <a:pt x="0" y="0"/>
                </a:moveTo>
                <a:lnTo>
                  <a:pt x="1974354" y="0"/>
                </a:lnTo>
                <a:lnTo>
                  <a:pt x="1974354" y="1832229"/>
                </a:lnTo>
                <a:lnTo>
                  <a:pt x="0" y="1832229"/>
                </a:lnTo>
                <a:lnTo>
                  <a:pt x="0" y="0"/>
                </a:lnTo>
                <a:close/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4" name="object 42"/>
          <p:cNvSpPr txBox="1"/>
          <p:nvPr/>
        </p:nvSpPr>
        <p:spPr>
          <a:xfrm>
            <a:off x="2546071" y="3944182"/>
            <a:ext cx="162561" cy="215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6" name="object 44"/>
          <p:cNvSpPr txBox="1"/>
          <p:nvPr/>
        </p:nvSpPr>
        <p:spPr>
          <a:xfrm>
            <a:off x="2430548" y="2152092"/>
            <a:ext cx="277852" cy="215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7" name="object 45"/>
          <p:cNvSpPr/>
          <p:nvPr/>
        </p:nvSpPr>
        <p:spPr>
          <a:xfrm>
            <a:off x="2734884" y="4060954"/>
            <a:ext cx="63410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823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8" name="object 46"/>
          <p:cNvSpPr/>
          <p:nvPr/>
        </p:nvSpPr>
        <p:spPr>
          <a:xfrm>
            <a:off x="2734884" y="3164840"/>
            <a:ext cx="63410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823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99" name="object 47"/>
          <p:cNvSpPr/>
          <p:nvPr/>
        </p:nvSpPr>
        <p:spPr>
          <a:xfrm>
            <a:off x="2734884" y="2268818"/>
            <a:ext cx="63410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823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0" name="object 48"/>
          <p:cNvSpPr/>
          <p:nvPr/>
        </p:nvSpPr>
        <p:spPr>
          <a:xfrm>
            <a:off x="3257385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1" name="object 49"/>
          <p:cNvSpPr/>
          <p:nvPr/>
        </p:nvSpPr>
        <p:spPr>
          <a:xfrm>
            <a:off x="3849798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2" name="object 50"/>
          <p:cNvSpPr/>
          <p:nvPr/>
        </p:nvSpPr>
        <p:spPr>
          <a:xfrm>
            <a:off x="4442374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3" name="object 51"/>
          <p:cNvSpPr/>
          <p:nvPr/>
        </p:nvSpPr>
        <p:spPr>
          <a:xfrm>
            <a:off x="5034765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4" name="object 52"/>
          <p:cNvSpPr/>
          <p:nvPr/>
        </p:nvSpPr>
        <p:spPr>
          <a:xfrm>
            <a:off x="5627339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5" name="object 53"/>
          <p:cNvSpPr/>
          <p:nvPr/>
        </p:nvSpPr>
        <p:spPr>
          <a:xfrm>
            <a:off x="6219938" y="4798289"/>
            <a:ext cx="0" cy="63410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823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206" name="object 54"/>
          <p:cNvSpPr txBox="1"/>
          <p:nvPr/>
        </p:nvSpPr>
        <p:spPr>
          <a:xfrm>
            <a:off x="3003545" y="4869742"/>
            <a:ext cx="3720009" cy="215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 </a:t>
            </a:r>
            <a:r>
              <a:rPr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de-DE"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202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 </a:t>
            </a:r>
            <a:r>
              <a:rPr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de-DE"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204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 </a:t>
            </a:r>
            <a:r>
              <a:rPr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de-DE" sz="1400" spc="65" dirty="0">
                <a:solidFill>
                  <a:srgbClr val="4D4D4D"/>
                </a:solidFill>
                <a:latin typeface="Arial"/>
                <a:cs typeface="Arial"/>
              </a:rPr>
              <a:t> 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206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 </a:t>
            </a:r>
            <a:r>
              <a:rPr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lang="de-DE" sz="1400" spc="65" dirty="0">
                <a:solidFill>
                  <a:srgbClr val="4D4D4D"/>
                </a:solidFill>
                <a:latin typeface="Arial"/>
                <a:cs typeface="Arial"/>
              </a:rPr>
              <a:t> 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208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lang="de-DE" sz="1400" dirty="0">
                <a:solidFill>
                  <a:srgbClr val="4D4D4D"/>
                </a:solidFill>
                <a:latin typeface="Arial"/>
                <a:cs typeface="Arial"/>
              </a:rPr>
              <a:t>   </a:t>
            </a:r>
            <a:r>
              <a:rPr sz="140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2100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7" name="object 55"/>
          <p:cNvSpPr txBox="1"/>
          <p:nvPr/>
        </p:nvSpPr>
        <p:spPr>
          <a:xfrm>
            <a:off x="2039631" y="2541800"/>
            <a:ext cx="307777" cy="118750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 C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1200" baseline="-20202" dirty="0">
                <a:latin typeface="Arial"/>
                <a:cs typeface="Arial"/>
              </a:rPr>
              <a:t>2 </a:t>
            </a:r>
            <a:r>
              <a:rPr sz="1200" spc="-22" baseline="-20202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/yr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1" name="object 86"/>
          <p:cNvSpPr txBox="1"/>
          <p:nvPr/>
        </p:nvSpPr>
        <p:spPr>
          <a:xfrm>
            <a:off x="2443821" y="3055856"/>
            <a:ext cx="277852" cy="215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4D4D4D"/>
                </a:solidFill>
                <a:latin typeface="Arial"/>
                <a:cs typeface="Arial"/>
              </a:rPr>
              <a:t>25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CO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emission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de-DE" dirty="0"/>
          </a:p>
        </p:txBody>
      </p:sp>
      <p:sp>
        <p:nvSpPr>
          <p:cNvPr id="153" name="Rectangle 48"/>
          <p:cNvSpPr>
            <a:spLocks noChangeArrowheads="1"/>
          </p:cNvSpPr>
          <p:nvPr/>
        </p:nvSpPr>
        <p:spPr bwMode="auto">
          <a:xfrm>
            <a:off x="6723553" y="2562533"/>
            <a:ext cx="3944447" cy="308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195" name="Rectangle 48"/>
          <p:cNvSpPr>
            <a:spLocks noChangeArrowheads="1"/>
          </p:cNvSpPr>
          <p:nvPr/>
        </p:nvSpPr>
        <p:spPr bwMode="auto">
          <a:xfrm>
            <a:off x="6723553" y="2253862"/>
            <a:ext cx="3944447" cy="308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295" name="Rectangle 48"/>
          <p:cNvSpPr>
            <a:spLocks noChangeArrowheads="1"/>
          </p:cNvSpPr>
          <p:nvPr/>
        </p:nvSpPr>
        <p:spPr bwMode="auto">
          <a:xfrm>
            <a:off x="6709959" y="2962680"/>
            <a:ext cx="3944447" cy="308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296" name="Rectangle 48"/>
          <p:cNvSpPr>
            <a:spLocks noChangeArrowheads="1"/>
          </p:cNvSpPr>
          <p:nvPr/>
        </p:nvSpPr>
        <p:spPr bwMode="auto">
          <a:xfrm>
            <a:off x="6796645" y="4100108"/>
            <a:ext cx="3547505" cy="4088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br>
              <a:rPr lang="en-US" dirty="0"/>
            </a:br>
            <a:endParaRPr lang="en-US" u="sng" dirty="0"/>
          </a:p>
        </p:txBody>
      </p:sp>
      <p:sp>
        <p:nvSpPr>
          <p:cNvPr id="66" name="Slide Number Placeholder 5"/>
          <p:cNvSpPr txBox="1">
            <a:spLocks/>
          </p:cNvSpPr>
          <p:nvPr/>
        </p:nvSpPr>
        <p:spPr>
          <a:xfrm>
            <a:off x="10911843" y="6406487"/>
            <a:ext cx="99373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/>
              <a:t>12</a:t>
            </a:r>
            <a:endParaRPr lang="de-DE" dirty="0"/>
          </a:p>
        </p:txBody>
      </p:sp>
      <p:sp>
        <p:nvSpPr>
          <p:cNvPr id="68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16000" y="6253841"/>
            <a:ext cx="1791686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1200" dirty="0"/>
              <a:t>Bertram et al. (2018)</a:t>
            </a:r>
          </a:p>
        </p:txBody>
      </p:sp>
    </p:spTree>
    <p:extLst>
      <p:ext uri="{BB962C8B-B14F-4D97-AF65-F5344CB8AC3E}">
        <p14:creationId xmlns:p14="http://schemas.microsoft.com/office/powerpoint/2010/main" val="4754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4" grpId="0" animBg="1"/>
      <p:bldP spid="185" grpId="0" animBg="1"/>
      <p:bldP spid="186" grpId="0" animBg="1"/>
      <p:bldP spid="153" grpId="0" animBg="1"/>
      <p:bldP spid="195" grpId="0" animBg="1"/>
      <p:bldP spid="295" grpId="0" animBg="1"/>
      <p:bldP spid="29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2"/>
          <p:cNvSpPr txBox="1"/>
          <p:nvPr/>
        </p:nvSpPr>
        <p:spPr>
          <a:xfrm>
            <a:off x="1925610" y="3205290"/>
            <a:ext cx="128270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0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oo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P</a:t>
            </a: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ice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2" name="object 3"/>
          <p:cNvSpPr txBox="1"/>
          <p:nvPr/>
        </p:nvSpPr>
        <p:spPr>
          <a:xfrm>
            <a:off x="1599718" y="3898661"/>
            <a:ext cx="162899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Sho</a:t>
            </a:r>
            <a:r>
              <a:rPr sz="1200" spc="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 </a:t>
            </a:r>
            <a:r>
              <a:rPr sz="1200" spc="-12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2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Cost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3" name="object 4"/>
          <p:cNvSpPr txBox="1"/>
          <p:nvPr/>
        </p:nvSpPr>
        <p:spPr>
          <a:xfrm>
            <a:off x="1604299" y="4245276"/>
            <a:ext cx="16126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Lon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g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spc="-12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2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Cost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4" name="object 5"/>
          <p:cNvSpPr txBox="1"/>
          <p:nvPr/>
        </p:nvSpPr>
        <p:spPr>
          <a:xfrm>
            <a:off x="2780387" y="4938508"/>
            <a:ext cx="4140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CCS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5" name="object 6"/>
          <p:cNvSpPr txBox="1"/>
          <p:nvPr/>
        </p:nvSpPr>
        <p:spPr>
          <a:xfrm>
            <a:off x="1602867" y="1125456"/>
            <a:ext cx="1617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Ai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r 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llution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6" name="object 7"/>
          <p:cNvSpPr txBox="1"/>
          <p:nvPr/>
        </p:nvSpPr>
        <p:spPr>
          <a:xfrm>
            <a:off x="2709272" y="2165302"/>
            <a:ext cx="5066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5" dirty="0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7" name="object 8"/>
          <p:cNvSpPr txBox="1"/>
          <p:nvPr/>
        </p:nvSpPr>
        <p:spPr>
          <a:xfrm>
            <a:off x="1926721" y="1818687"/>
            <a:ext cx="12787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11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per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ture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8" name="object 9"/>
          <p:cNvSpPr txBox="1"/>
          <p:nvPr/>
        </p:nvSpPr>
        <p:spPr>
          <a:xfrm>
            <a:off x="1924022" y="2512059"/>
            <a:ext cx="128836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sz="1200" spc="-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anium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9" name="object 10"/>
          <p:cNvSpPr txBox="1"/>
          <p:nvPr/>
        </p:nvSpPr>
        <p:spPr>
          <a:xfrm>
            <a:off x="1819469" y="3551905"/>
            <a:ext cx="138927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Energ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ice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0" name="object 11"/>
          <p:cNvSpPr txBox="1"/>
          <p:nvPr/>
        </p:nvSpPr>
        <p:spPr>
          <a:xfrm>
            <a:off x="2133239" y="1472072"/>
            <a:ext cx="10861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15" dirty="0">
                <a:solidFill>
                  <a:srgbClr val="4D4D4D"/>
                </a:solidFill>
                <a:latin typeface="Arial"/>
                <a:cs typeface="Arial"/>
              </a:rPr>
              <a:t>Ex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traction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1" name="object 12"/>
          <p:cNvSpPr txBox="1"/>
          <p:nvPr/>
        </p:nvSpPr>
        <p:spPr>
          <a:xfrm>
            <a:off x="1920403" y="2858675"/>
            <a:ext cx="130123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0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tili</a:t>
            </a:r>
            <a:r>
              <a:rPr sz="1200" spc="-15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2" name="object 13"/>
          <p:cNvSpPr txBox="1"/>
          <p:nvPr/>
        </p:nvSpPr>
        <p:spPr>
          <a:xfrm>
            <a:off x="1414110" y="4591892"/>
            <a:ext cx="179803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Energ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cropland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5" name="object 16"/>
          <p:cNvSpPr/>
          <p:nvPr/>
        </p:nvSpPr>
        <p:spPr>
          <a:xfrm>
            <a:off x="3236179" y="327707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6" name="object 17"/>
          <p:cNvSpPr/>
          <p:nvPr/>
        </p:nvSpPr>
        <p:spPr>
          <a:xfrm>
            <a:off x="3236179" y="3970463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7" name="object 18"/>
          <p:cNvSpPr/>
          <p:nvPr/>
        </p:nvSpPr>
        <p:spPr>
          <a:xfrm>
            <a:off x="3236179" y="4317064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8" name="object 19"/>
          <p:cNvSpPr/>
          <p:nvPr/>
        </p:nvSpPr>
        <p:spPr>
          <a:xfrm>
            <a:off x="3236179" y="5010267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9" name="object 20"/>
          <p:cNvSpPr/>
          <p:nvPr/>
        </p:nvSpPr>
        <p:spPr>
          <a:xfrm>
            <a:off x="3236179" y="1197229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0" name="object 21"/>
          <p:cNvSpPr/>
          <p:nvPr/>
        </p:nvSpPr>
        <p:spPr>
          <a:xfrm>
            <a:off x="3236179" y="223704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1" name="object 22"/>
          <p:cNvSpPr/>
          <p:nvPr/>
        </p:nvSpPr>
        <p:spPr>
          <a:xfrm>
            <a:off x="3236179" y="189044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2" name="object 23"/>
          <p:cNvSpPr/>
          <p:nvPr/>
        </p:nvSpPr>
        <p:spPr>
          <a:xfrm>
            <a:off x="3236179" y="2583818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3" name="object 24"/>
          <p:cNvSpPr/>
          <p:nvPr/>
        </p:nvSpPr>
        <p:spPr>
          <a:xfrm>
            <a:off x="3236179" y="3623692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4" name="object 25"/>
          <p:cNvSpPr/>
          <p:nvPr/>
        </p:nvSpPr>
        <p:spPr>
          <a:xfrm>
            <a:off x="3236179" y="1543845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5" name="object 26"/>
          <p:cNvSpPr/>
          <p:nvPr/>
        </p:nvSpPr>
        <p:spPr>
          <a:xfrm>
            <a:off x="3236179" y="2930419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6" name="object 27"/>
          <p:cNvSpPr/>
          <p:nvPr/>
        </p:nvSpPr>
        <p:spPr>
          <a:xfrm>
            <a:off x="3236179" y="466366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7" name="object 28"/>
          <p:cNvSpPr/>
          <p:nvPr/>
        </p:nvSpPr>
        <p:spPr>
          <a:xfrm>
            <a:off x="3395006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/>
          </a:p>
        </p:txBody>
      </p:sp>
      <p:sp>
        <p:nvSpPr>
          <p:cNvPr id="328" name="object 29"/>
          <p:cNvSpPr/>
          <p:nvPr/>
        </p:nvSpPr>
        <p:spPr>
          <a:xfrm>
            <a:off x="3793223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0"/>
          <p:cNvSpPr/>
          <p:nvPr/>
        </p:nvSpPr>
        <p:spPr>
          <a:xfrm>
            <a:off x="4191441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1"/>
          <p:cNvSpPr/>
          <p:nvPr/>
        </p:nvSpPr>
        <p:spPr>
          <a:xfrm>
            <a:off x="4589814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2"/>
          <p:cNvSpPr/>
          <p:nvPr/>
        </p:nvSpPr>
        <p:spPr>
          <a:xfrm>
            <a:off x="4988033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"/>
          <p:cNvSpPr/>
          <p:nvPr/>
        </p:nvSpPr>
        <p:spPr>
          <a:xfrm>
            <a:off x="5386250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4"/>
          <p:cNvSpPr/>
          <p:nvPr/>
        </p:nvSpPr>
        <p:spPr>
          <a:xfrm>
            <a:off x="3567788" y="5960318"/>
            <a:ext cx="19634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7"/>
          <p:cNvSpPr/>
          <p:nvPr/>
        </p:nvSpPr>
        <p:spPr>
          <a:xfrm>
            <a:off x="2660266" y="5967847"/>
            <a:ext cx="196344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4" y="0"/>
                </a:lnTo>
              </a:path>
            </a:pathLst>
          </a:custGeom>
          <a:ln w="135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8"/>
          <p:cNvSpPr txBox="1"/>
          <p:nvPr/>
        </p:nvSpPr>
        <p:spPr>
          <a:xfrm>
            <a:off x="2646089" y="5435536"/>
            <a:ext cx="2917522" cy="561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934" algn="ctr">
              <a:tabLst>
                <a:tab pos="1256665" algn="l"/>
              </a:tabLst>
            </a:pP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12.5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 </a:t>
            </a:r>
            <a:r>
              <a:rPr sz="900" spc="-1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25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	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400%</a:t>
            </a:r>
            <a:endParaRPr sz="900" dirty="0">
              <a:latin typeface="Arial"/>
              <a:cs typeface="Arial"/>
            </a:endParaRPr>
          </a:p>
          <a:p>
            <a:pPr marL="573405" algn="ctr"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rel.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</a:t>
            </a:r>
            <a:r>
              <a:rPr sz="1100" spc="-5" dirty="0">
                <a:latin typeface="Arial"/>
                <a:cs typeface="Arial"/>
              </a:rPr>
              <a:t> 2</a:t>
            </a:r>
            <a:r>
              <a:rPr lang="de-DE" sz="1100" spc="-5" baseline="30000" dirty="0">
                <a:latin typeface="Arial"/>
                <a:cs typeface="Arial"/>
              </a:rPr>
              <a:t>o</a:t>
            </a:r>
            <a:r>
              <a:rPr sz="1100" spc="-5" dirty="0" err="1">
                <a:latin typeface="Arial"/>
                <a:cs typeface="Arial"/>
              </a:rPr>
              <a:t>C_</a:t>
            </a:r>
            <a:r>
              <a:rPr sz="1100" dirty="0" err="1">
                <a:latin typeface="Arial"/>
                <a:cs typeface="Arial"/>
              </a:rPr>
              <a:t>D</a:t>
            </a:r>
            <a:r>
              <a:rPr sz="1100" spc="-15" dirty="0" err="1">
                <a:latin typeface="Arial"/>
                <a:cs typeface="Arial"/>
              </a:rPr>
              <a:t>e</a:t>
            </a:r>
            <a:r>
              <a:rPr sz="1100" spc="-5" dirty="0" err="1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</a:t>
            </a:r>
          </a:p>
          <a:p>
            <a:pPr marL="12700">
              <a:spcBef>
                <a:spcPts val="790"/>
              </a:spcBef>
              <a:tabLst>
                <a:tab pos="237490" algn="l"/>
                <a:tab pos="1050290" algn="l"/>
                <a:tab pos="1830070" algn="l"/>
              </a:tabLst>
            </a:pPr>
            <a:r>
              <a:rPr sz="900" spc="-5" dirty="0">
                <a:latin typeface="Arial"/>
                <a:cs typeface="Arial"/>
              </a:rPr>
              <a:t> </a:t>
            </a:r>
            <a:endParaRPr sz="1350" baseline="6172" dirty="0">
              <a:latin typeface="Arial"/>
              <a:cs typeface="Arial"/>
            </a:endParaRPr>
          </a:p>
        </p:txBody>
      </p:sp>
      <p:sp>
        <p:nvSpPr>
          <p:cNvPr id="339" name="object 40"/>
          <p:cNvSpPr/>
          <p:nvPr/>
        </p:nvSpPr>
        <p:spPr>
          <a:xfrm>
            <a:off x="5490250" y="812861"/>
            <a:ext cx="286365" cy="4576172"/>
          </a:xfrm>
          <a:custGeom>
            <a:avLst/>
            <a:gdLst/>
            <a:ahLst/>
            <a:cxnLst/>
            <a:rect l="l" t="t" r="r" b="b"/>
            <a:pathLst>
              <a:path w="256539" h="4099560">
                <a:moveTo>
                  <a:pt x="0" y="0"/>
                </a:moveTo>
                <a:lnTo>
                  <a:pt x="256476" y="0"/>
                </a:lnTo>
                <a:lnTo>
                  <a:pt x="256476" y="4099179"/>
                </a:lnTo>
                <a:lnTo>
                  <a:pt x="0" y="409917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41"/>
          <p:cNvSpPr txBox="1"/>
          <p:nvPr/>
        </p:nvSpPr>
        <p:spPr>
          <a:xfrm>
            <a:off x="5508583" y="914399"/>
            <a:ext cx="215444" cy="210163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←</a:t>
            </a:r>
            <a:r>
              <a:rPr sz="1400" b="1" spc="-2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ga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8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b</a:t>
            </a:r>
            <a:r>
              <a:rPr sz="1400" b="1" spc="-3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3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f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s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342" name="object 43"/>
          <p:cNvSpPr/>
          <p:nvPr/>
        </p:nvSpPr>
        <p:spPr>
          <a:xfrm>
            <a:off x="5855868" y="3780626"/>
            <a:ext cx="401847" cy="320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44"/>
          <p:cNvSpPr/>
          <p:nvPr/>
        </p:nvSpPr>
        <p:spPr>
          <a:xfrm>
            <a:off x="5855868" y="4820679"/>
            <a:ext cx="401847" cy="320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45"/>
          <p:cNvSpPr/>
          <p:nvPr/>
        </p:nvSpPr>
        <p:spPr>
          <a:xfrm>
            <a:off x="5855868" y="2394037"/>
            <a:ext cx="401847" cy="320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46"/>
          <p:cNvSpPr/>
          <p:nvPr/>
        </p:nvSpPr>
        <p:spPr>
          <a:xfrm>
            <a:off x="5855868" y="1354177"/>
            <a:ext cx="401847" cy="32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47"/>
          <p:cNvSpPr/>
          <p:nvPr/>
        </p:nvSpPr>
        <p:spPr>
          <a:xfrm>
            <a:off x="5855868" y="1700786"/>
            <a:ext cx="401847" cy="320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48"/>
          <p:cNvSpPr/>
          <p:nvPr/>
        </p:nvSpPr>
        <p:spPr>
          <a:xfrm>
            <a:off x="5855868" y="2740921"/>
            <a:ext cx="401847" cy="3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49"/>
          <p:cNvSpPr/>
          <p:nvPr/>
        </p:nvSpPr>
        <p:spPr>
          <a:xfrm>
            <a:off x="5855868" y="4474064"/>
            <a:ext cx="401847" cy="320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50"/>
          <p:cNvSpPr/>
          <p:nvPr/>
        </p:nvSpPr>
        <p:spPr>
          <a:xfrm>
            <a:off x="5855868" y="3087531"/>
            <a:ext cx="401847" cy="320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51"/>
          <p:cNvSpPr/>
          <p:nvPr/>
        </p:nvSpPr>
        <p:spPr>
          <a:xfrm>
            <a:off x="5855868" y="1007414"/>
            <a:ext cx="401847" cy="320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52"/>
          <p:cNvSpPr/>
          <p:nvPr/>
        </p:nvSpPr>
        <p:spPr>
          <a:xfrm>
            <a:off x="5855868" y="2047549"/>
            <a:ext cx="401847" cy="320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53"/>
          <p:cNvSpPr/>
          <p:nvPr/>
        </p:nvSpPr>
        <p:spPr>
          <a:xfrm>
            <a:off x="5855868" y="3434146"/>
            <a:ext cx="401847" cy="320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54"/>
          <p:cNvSpPr/>
          <p:nvPr/>
        </p:nvSpPr>
        <p:spPr>
          <a:xfrm>
            <a:off x="5855868" y="4127236"/>
            <a:ext cx="401847" cy="320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84"/>
          <p:cNvSpPr/>
          <p:nvPr/>
        </p:nvSpPr>
        <p:spPr>
          <a:xfrm>
            <a:off x="8385984" y="221328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4" name="object 125"/>
          <p:cNvSpPr/>
          <p:nvPr/>
        </p:nvSpPr>
        <p:spPr>
          <a:xfrm>
            <a:off x="8385984" y="2962656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5" name="object 216"/>
          <p:cNvSpPr/>
          <p:nvPr/>
        </p:nvSpPr>
        <p:spPr>
          <a:xfrm>
            <a:off x="8385984" y="446081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0" name="object 221"/>
          <p:cNvSpPr/>
          <p:nvPr/>
        </p:nvSpPr>
        <p:spPr>
          <a:xfrm>
            <a:off x="8385984" y="436828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4" name="object 225"/>
          <p:cNvSpPr/>
          <p:nvPr/>
        </p:nvSpPr>
        <p:spPr>
          <a:xfrm>
            <a:off x="8385984" y="427586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7" name="object 228"/>
          <p:cNvSpPr/>
          <p:nvPr/>
        </p:nvSpPr>
        <p:spPr>
          <a:xfrm>
            <a:off x="8385984" y="4183323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0" name="object 231"/>
          <p:cNvSpPr/>
          <p:nvPr/>
        </p:nvSpPr>
        <p:spPr>
          <a:xfrm>
            <a:off x="8385984" y="441458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4" name="object 235"/>
          <p:cNvSpPr/>
          <p:nvPr/>
        </p:nvSpPr>
        <p:spPr>
          <a:xfrm>
            <a:off x="8385984" y="4321983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7" name="object 238"/>
          <p:cNvSpPr/>
          <p:nvPr/>
        </p:nvSpPr>
        <p:spPr>
          <a:xfrm>
            <a:off x="8385984" y="422956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3" name="object 254"/>
          <p:cNvSpPr/>
          <p:nvPr/>
        </p:nvSpPr>
        <p:spPr>
          <a:xfrm>
            <a:off x="8385984" y="5203095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4" name="object 265"/>
          <p:cNvSpPr/>
          <p:nvPr/>
        </p:nvSpPr>
        <p:spPr>
          <a:xfrm>
            <a:off x="8385984" y="514915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9" name="object 550"/>
          <p:cNvSpPr/>
          <p:nvPr/>
        </p:nvSpPr>
        <p:spPr>
          <a:xfrm>
            <a:off x="8669399" y="15071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0" name="object 551"/>
          <p:cNvSpPr/>
          <p:nvPr/>
        </p:nvSpPr>
        <p:spPr>
          <a:xfrm>
            <a:off x="8669399" y="141858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1" name="object 552"/>
          <p:cNvSpPr/>
          <p:nvPr/>
        </p:nvSpPr>
        <p:spPr>
          <a:xfrm>
            <a:off x="8669399" y="133009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2" name="object 553"/>
          <p:cNvSpPr/>
          <p:nvPr/>
        </p:nvSpPr>
        <p:spPr>
          <a:xfrm>
            <a:off x="8669399" y="124148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3" name="object 554"/>
          <p:cNvSpPr/>
          <p:nvPr/>
        </p:nvSpPr>
        <p:spPr>
          <a:xfrm>
            <a:off x="8669399" y="11529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4" name="object 555"/>
          <p:cNvSpPr txBox="1"/>
          <p:nvPr/>
        </p:nvSpPr>
        <p:spPr>
          <a:xfrm>
            <a:off x="8574251" y="1905001"/>
            <a:ext cx="8505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1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55" name="object 556"/>
          <p:cNvSpPr/>
          <p:nvPr/>
        </p:nvSpPr>
        <p:spPr>
          <a:xfrm>
            <a:off x="8669399" y="225709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6" name="object 557"/>
          <p:cNvSpPr/>
          <p:nvPr/>
        </p:nvSpPr>
        <p:spPr>
          <a:xfrm>
            <a:off x="8669399" y="214451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7" name="object 558"/>
          <p:cNvSpPr/>
          <p:nvPr/>
        </p:nvSpPr>
        <p:spPr>
          <a:xfrm>
            <a:off x="8669399" y="203192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8" name="object 559"/>
          <p:cNvSpPr/>
          <p:nvPr/>
        </p:nvSpPr>
        <p:spPr>
          <a:xfrm>
            <a:off x="8669399" y="191935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9" name="object 561"/>
          <p:cNvSpPr txBox="1"/>
          <p:nvPr/>
        </p:nvSpPr>
        <p:spPr>
          <a:xfrm>
            <a:off x="8461554" y="2683785"/>
            <a:ext cx="197762" cy="393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endParaRPr sz="800">
              <a:latin typeface="Arial"/>
              <a:cs typeface="Arial"/>
            </a:endParaRPr>
          </a:p>
          <a:p>
            <a:pPr marL="62865">
              <a:spcBef>
                <a:spcPts val="9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endParaRPr sz="800">
              <a:latin typeface="Arial"/>
              <a:cs typeface="Arial"/>
            </a:endParaRPr>
          </a:p>
          <a:p>
            <a:pPr marL="100330" algn="ctr">
              <a:spcBef>
                <a:spcPts val="9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60" name="object 562"/>
          <p:cNvSpPr txBox="1"/>
          <p:nvPr/>
        </p:nvSpPr>
        <p:spPr>
          <a:xfrm>
            <a:off x="8517846" y="3444402"/>
            <a:ext cx="141765" cy="39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5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  <a:p>
            <a:pPr marL="62865">
              <a:spcBef>
                <a:spcPts val="5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61" name="object 563"/>
          <p:cNvSpPr/>
          <p:nvPr/>
        </p:nvSpPr>
        <p:spPr>
          <a:xfrm>
            <a:off x="8669399" y="375709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2" name="object 564"/>
          <p:cNvSpPr/>
          <p:nvPr/>
        </p:nvSpPr>
        <p:spPr>
          <a:xfrm>
            <a:off x="8669399" y="363078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3" name="object 565"/>
          <p:cNvSpPr/>
          <p:nvPr/>
        </p:nvSpPr>
        <p:spPr>
          <a:xfrm>
            <a:off x="8669399" y="350429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4" name="object 566"/>
          <p:cNvSpPr txBox="1"/>
          <p:nvPr/>
        </p:nvSpPr>
        <p:spPr>
          <a:xfrm>
            <a:off x="8574251" y="4392464"/>
            <a:ext cx="8505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5" name="object 567"/>
          <p:cNvSpPr txBox="1"/>
          <p:nvPr/>
        </p:nvSpPr>
        <p:spPr>
          <a:xfrm>
            <a:off x="8574251" y="4302405"/>
            <a:ext cx="8505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7" name="object 569"/>
          <p:cNvSpPr txBox="1"/>
          <p:nvPr/>
        </p:nvSpPr>
        <p:spPr>
          <a:xfrm>
            <a:off x="8574251" y="4157622"/>
            <a:ext cx="8505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4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9" name="object 571"/>
          <p:cNvSpPr/>
          <p:nvPr/>
        </p:nvSpPr>
        <p:spPr>
          <a:xfrm>
            <a:off x="8669399" y="450711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0" name="object 572"/>
          <p:cNvSpPr/>
          <p:nvPr/>
        </p:nvSpPr>
        <p:spPr>
          <a:xfrm>
            <a:off x="8669399" y="443474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1" name="object 573"/>
          <p:cNvSpPr/>
          <p:nvPr/>
        </p:nvSpPr>
        <p:spPr>
          <a:xfrm>
            <a:off x="8669399" y="436230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2" name="object 574"/>
          <p:cNvSpPr/>
          <p:nvPr/>
        </p:nvSpPr>
        <p:spPr>
          <a:xfrm>
            <a:off x="8669399" y="428993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3" name="object 575"/>
          <p:cNvSpPr/>
          <p:nvPr/>
        </p:nvSpPr>
        <p:spPr>
          <a:xfrm>
            <a:off x="8669399" y="421754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4" name="object 576"/>
          <p:cNvSpPr/>
          <p:nvPr/>
        </p:nvSpPr>
        <p:spPr>
          <a:xfrm>
            <a:off x="8669399" y="414517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6" name="object 578"/>
          <p:cNvSpPr/>
          <p:nvPr/>
        </p:nvSpPr>
        <p:spPr>
          <a:xfrm>
            <a:off x="8669399" y="525702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7" name="object 579"/>
          <p:cNvSpPr/>
          <p:nvPr/>
        </p:nvSpPr>
        <p:spPr>
          <a:xfrm>
            <a:off x="8669399" y="517257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8" name="object 580"/>
          <p:cNvSpPr/>
          <p:nvPr/>
        </p:nvSpPr>
        <p:spPr>
          <a:xfrm>
            <a:off x="8669399" y="508802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9" name="object 581"/>
          <p:cNvSpPr/>
          <p:nvPr/>
        </p:nvSpPr>
        <p:spPr>
          <a:xfrm>
            <a:off x="8669399" y="500361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0" name="object 582"/>
          <p:cNvSpPr/>
          <p:nvPr/>
        </p:nvSpPr>
        <p:spPr>
          <a:xfrm>
            <a:off x="8669399" y="4919169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1" name="object 583"/>
          <p:cNvSpPr txBox="1"/>
          <p:nvPr/>
        </p:nvSpPr>
        <p:spPr>
          <a:xfrm>
            <a:off x="6421859" y="1081827"/>
            <a:ext cx="141765" cy="495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800" dirty="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800" dirty="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800" dirty="0">
              <a:latin typeface="Arial"/>
              <a:cs typeface="Arial"/>
            </a:endParaRPr>
          </a:p>
          <a:p>
            <a:pPr marL="62865">
              <a:spcBef>
                <a:spcPts val="2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82" name="object 584"/>
          <p:cNvSpPr/>
          <p:nvPr/>
        </p:nvSpPr>
        <p:spPr>
          <a:xfrm>
            <a:off x="6573361" y="15071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3" name="object 585"/>
          <p:cNvSpPr/>
          <p:nvPr/>
        </p:nvSpPr>
        <p:spPr>
          <a:xfrm>
            <a:off x="6573361" y="138535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4" name="object 586"/>
          <p:cNvSpPr/>
          <p:nvPr/>
        </p:nvSpPr>
        <p:spPr>
          <a:xfrm>
            <a:off x="6573361" y="126357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5" name="object 587"/>
          <p:cNvSpPr/>
          <p:nvPr/>
        </p:nvSpPr>
        <p:spPr>
          <a:xfrm>
            <a:off x="6573361" y="114174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7" name="object 589"/>
          <p:cNvSpPr/>
          <p:nvPr/>
        </p:nvSpPr>
        <p:spPr>
          <a:xfrm>
            <a:off x="6573361" y="225709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8" name="object 590"/>
          <p:cNvSpPr/>
          <p:nvPr/>
        </p:nvSpPr>
        <p:spPr>
          <a:xfrm>
            <a:off x="6573361" y="2169439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9" name="object 591"/>
          <p:cNvSpPr/>
          <p:nvPr/>
        </p:nvSpPr>
        <p:spPr>
          <a:xfrm>
            <a:off x="6573361" y="208160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0" name="object 592"/>
          <p:cNvSpPr/>
          <p:nvPr/>
        </p:nvSpPr>
        <p:spPr>
          <a:xfrm>
            <a:off x="6573361" y="199377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1" name="object 593"/>
          <p:cNvSpPr/>
          <p:nvPr/>
        </p:nvSpPr>
        <p:spPr>
          <a:xfrm>
            <a:off x="6573361" y="190595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2" name="object 594"/>
          <p:cNvSpPr txBox="1"/>
          <p:nvPr/>
        </p:nvSpPr>
        <p:spPr>
          <a:xfrm>
            <a:off x="6421859" y="2591241"/>
            <a:ext cx="14176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3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12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9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6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73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93" name="object 595"/>
          <p:cNvSpPr/>
          <p:nvPr/>
        </p:nvSpPr>
        <p:spPr>
          <a:xfrm>
            <a:off x="6573361" y="300717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4" name="object 596"/>
          <p:cNvSpPr/>
          <p:nvPr/>
        </p:nvSpPr>
        <p:spPr>
          <a:xfrm>
            <a:off x="6573361" y="291807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5" name="object 597"/>
          <p:cNvSpPr/>
          <p:nvPr/>
        </p:nvSpPr>
        <p:spPr>
          <a:xfrm>
            <a:off x="6573361" y="282914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6" name="object 598"/>
          <p:cNvSpPr/>
          <p:nvPr/>
        </p:nvSpPr>
        <p:spPr>
          <a:xfrm>
            <a:off x="6573361" y="274010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7" name="object 599"/>
          <p:cNvSpPr/>
          <p:nvPr/>
        </p:nvSpPr>
        <p:spPr>
          <a:xfrm>
            <a:off x="6573361" y="265115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8" name="object 600"/>
          <p:cNvSpPr txBox="1"/>
          <p:nvPr/>
        </p:nvSpPr>
        <p:spPr>
          <a:xfrm>
            <a:off x="6362752" y="3705035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−10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0" name="object 602"/>
          <p:cNvSpPr txBox="1"/>
          <p:nvPr/>
        </p:nvSpPr>
        <p:spPr>
          <a:xfrm>
            <a:off x="6421859" y="3580742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2" name="object 604"/>
          <p:cNvSpPr txBox="1"/>
          <p:nvPr/>
        </p:nvSpPr>
        <p:spPr>
          <a:xfrm>
            <a:off x="6421859" y="3456336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4" name="object 606"/>
          <p:cNvSpPr txBox="1"/>
          <p:nvPr/>
        </p:nvSpPr>
        <p:spPr>
          <a:xfrm>
            <a:off x="6421859" y="3331932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5" name="object 607"/>
          <p:cNvSpPr/>
          <p:nvPr/>
        </p:nvSpPr>
        <p:spPr>
          <a:xfrm>
            <a:off x="6573361" y="376494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6" name="object 608"/>
          <p:cNvSpPr/>
          <p:nvPr/>
        </p:nvSpPr>
        <p:spPr>
          <a:xfrm>
            <a:off x="6573361" y="370282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7" name="object 609"/>
          <p:cNvSpPr/>
          <p:nvPr/>
        </p:nvSpPr>
        <p:spPr>
          <a:xfrm>
            <a:off x="6573361" y="364063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8" name="object 610"/>
          <p:cNvSpPr/>
          <p:nvPr/>
        </p:nvSpPr>
        <p:spPr>
          <a:xfrm>
            <a:off x="6573361" y="35783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9" name="object 611"/>
          <p:cNvSpPr/>
          <p:nvPr/>
        </p:nvSpPr>
        <p:spPr>
          <a:xfrm>
            <a:off x="6573361" y="351626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0" name="object 612"/>
          <p:cNvSpPr/>
          <p:nvPr/>
        </p:nvSpPr>
        <p:spPr>
          <a:xfrm>
            <a:off x="6573361" y="345412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1" name="object 613"/>
          <p:cNvSpPr/>
          <p:nvPr/>
        </p:nvSpPr>
        <p:spPr>
          <a:xfrm>
            <a:off x="6573361" y="339182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2" name="object 614"/>
          <p:cNvSpPr txBox="1"/>
          <p:nvPr/>
        </p:nvSpPr>
        <p:spPr>
          <a:xfrm>
            <a:off x="6393712" y="4169669"/>
            <a:ext cx="16940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4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74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13" name="object 615"/>
          <p:cNvSpPr/>
          <p:nvPr/>
        </p:nvSpPr>
        <p:spPr>
          <a:xfrm>
            <a:off x="6573361" y="450711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4" name="object 616"/>
          <p:cNvSpPr/>
          <p:nvPr/>
        </p:nvSpPr>
        <p:spPr>
          <a:xfrm>
            <a:off x="6573361" y="44145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5" name="object 617"/>
          <p:cNvSpPr/>
          <p:nvPr/>
        </p:nvSpPr>
        <p:spPr>
          <a:xfrm>
            <a:off x="6573361" y="432198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6" name="object 618"/>
          <p:cNvSpPr/>
          <p:nvPr/>
        </p:nvSpPr>
        <p:spPr>
          <a:xfrm>
            <a:off x="6573361" y="422956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7" name="object 619"/>
          <p:cNvSpPr txBox="1"/>
          <p:nvPr/>
        </p:nvSpPr>
        <p:spPr>
          <a:xfrm>
            <a:off x="6365566" y="4905068"/>
            <a:ext cx="19776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0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300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endParaRPr sz="800" dirty="0">
              <a:latin typeface="Arial"/>
              <a:cs typeface="Arial"/>
            </a:endParaRPr>
          </a:p>
          <a:p>
            <a:pPr marL="100330" algn="ctr">
              <a:lnSpc>
                <a:spcPts val="80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18" name="object 620"/>
          <p:cNvSpPr/>
          <p:nvPr/>
        </p:nvSpPr>
        <p:spPr>
          <a:xfrm>
            <a:off x="6573361" y="525702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9" name="object 621"/>
          <p:cNvSpPr/>
          <p:nvPr/>
        </p:nvSpPr>
        <p:spPr>
          <a:xfrm>
            <a:off x="6573361" y="514915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0" name="object 622"/>
          <p:cNvSpPr/>
          <p:nvPr/>
        </p:nvSpPr>
        <p:spPr>
          <a:xfrm>
            <a:off x="6573361" y="504122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1" name="object 623"/>
          <p:cNvSpPr/>
          <p:nvPr/>
        </p:nvSpPr>
        <p:spPr>
          <a:xfrm>
            <a:off x="6573361" y="493324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2" name="object 624"/>
          <p:cNvSpPr txBox="1"/>
          <p:nvPr/>
        </p:nvSpPr>
        <p:spPr>
          <a:xfrm>
            <a:off x="8754291" y="5313236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sz="1100" spc="-5" dirty="0" err="1">
                <a:solidFill>
                  <a:srgbClr val="4D4D4D"/>
                </a:solidFill>
                <a:latin typeface="Arial"/>
                <a:cs typeface="Arial"/>
              </a:rPr>
              <a:t>REF_Def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23" name="bk object 16"/>
          <p:cNvSpPr/>
          <p:nvPr/>
        </p:nvSpPr>
        <p:spPr>
          <a:xfrm>
            <a:off x="4797132" y="3277076"/>
            <a:ext cx="696775" cy="0"/>
          </a:xfrm>
          <a:custGeom>
            <a:avLst/>
            <a:gdLst/>
            <a:ahLst/>
            <a:cxnLst/>
            <a:rect l="l" t="t" r="r" b="b"/>
            <a:pathLst>
              <a:path w="624205">
                <a:moveTo>
                  <a:pt x="0" y="0"/>
                </a:moveTo>
                <a:lnTo>
                  <a:pt x="62390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bk object 17"/>
          <p:cNvSpPr/>
          <p:nvPr/>
        </p:nvSpPr>
        <p:spPr>
          <a:xfrm>
            <a:off x="3485805" y="3277076"/>
            <a:ext cx="1251076" cy="0"/>
          </a:xfrm>
          <a:custGeom>
            <a:avLst/>
            <a:gdLst/>
            <a:ahLst/>
            <a:cxnLst/>
            <a:rect l="l" t="t" r="r" b="b"/>
            <a:pathLst>
              <a:path w="1120775">
                <a:moveTo>
                  <a:pt x="0" y="0"/>
                </a:moveTo>
                <a:lnTo>
                  <a:pt x="112052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bk object 18"/>
          <p:cNvSpPr/>
          <p:nvPr/>
        </p:nvSpPr>
        <p:spPr>
          <a:xfrm>
            <a:off x="3237339" y="3277076"/>
            <a:ext cx="188288" cy="0"/>
          </a:xfrm>
          <a:custGeom>
            <a:avLst/>
            <a:gdLst/>
            <a:ahLst/>
            <a:cxnLst/>
            <a:rect l="l" t="t" r="r" b="b"/>
            <a:pathLst>
              <a:path w="121284">
                <a:moveTo>
                  <a:pt x="0" y="0"/>
                </a:moveTo>
                <a:lnTo>
                  <a:pt x="12096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6" name="bk object 19"/>
          <p:cNvSpPr/>
          <p:nvPr/>
        </p:nvSpPr>
        <p:spPr>
          <a:xfrm>
            <a:off x="5460763" y="3970463"/>
            <a:ext cx="33315" cy="0"/>
          </a:xfrm>
          <a:custGeom>
            <a:avLst/>
            <a:gdLst/>
            <a:ahLst/>
            <a:cxnLst/>
            <a:rect l="l" t="t" r="r" b="b"/>
            <a:pathLst>
              <a:path w="29844">
                <a:moveTo>
                  <a:pt x="0" y="0"/>
                </a:moveTo>
                <a:lnTo>
                  <a:pt x="2938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bk object 20"/>
          <p:cNvSpPr/>
          <p:nvPr/>
        </p:nvSpPr>
        <p:spPr>
          <a:xfrm>
            <a:off x="5330026" y="3970463"/>
            <a:ext cx="70882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89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bk object 21"/>
          <p:cNvSpPr/>
          <p:nvPr/>
        </p:nvSpPr>
        <p:spPr>
          <a:xfrm>
            <a:off x="3290242" y="3970463"/>
            <a:ext cx="1979747" cy="0"/>
          </a:xfrm>
          <a:custGeom>
            <a:avLst/>
            <a:gdLst/>
            <a:ahLst/>
            <a:cxnLst/>
            <a:rect l="l" t="t" r="r" b="b"/>
            <a:pathLst>
              <a:path w="1773555">
                <a:moveTo>
                  <a:pt x="0" y="0"/>
                </a:moveTo>
                <a:lnTo>
                  <a:pt x="177311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bk object 22"/>
          <p:cNvSpPr/>
          <p:nvPr/>
        </p:nvSpPr>
        <p:spPr>
          <a:xfrm>
            <a:off x="4949529" y="4317064"/>
            <a:ext cx="544377" cy="0"/>
          </a:xfrm>
          <a:custGeom>
            <a:avLst/>
            <a:gdLst/>
            <a:ahLst/>
            <a:cxnLst/>
            <a:rect l="l" t="t" r="r" b="b"/>
            <a:pathLst>
              <a:path w="487680">
                <a:moveTo>
                  <a:pt x="0" y="0"/>
                </a:moveTo>
                <a:lnTo>
                  <a:pt x="48737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bk object 23"/>
          <p:cNvSpPr/>
          <p:nvPr/>
        </p:nvSpPr>
        <p:spPr>
          <a:xfrm>
            <a:off x="4509051" y="4317064"/>
            <a:ext cx="379930" cy="0"/>
          </a:xfrm>
          <a:custGeom>
            <a:avLst/>
            <a:gdLst/>
            <a:ahLst/>
            <a:cxnLst/>
            <a:rect l="l" t="t" r="r" b="b"/>
            <a:pathLst>
              <a:path w="340360">
                <a:moveTo>
                  <a:pt x="0" y="0"/>
                </a:moveTo>
                <a:lnTo>
                  <a:pt x="34037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bk object 24"/>
          <p:cNvSpPr/>
          <p:nvPr/>
        </p:nvSpPr>
        <p:spPr>
          <a:xfrm>
            <a:off x="3290241" y="4317064"/>
            <a:ext cx="1158928" cy="0"/>
          </a:xfrm>
          <a:custGeom>
            <a:avLst/>
            <a:gdLst/>
            <a:ahLst/>
            <a:cxnLst/>
            <a:rect l="l" t="t" r="r" b="b"/>
            <a:pathLst>
              <a:path w="1038225">
                <a:moveTo>
                  <a:pt x="0" y="0"/>
                </a:moveTo>
                <a:lnTo>
                  <a:pt x="103764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bk object 25"/>
          <p:cNvSpPr/>
          <p:nvPr/>
        </p:nvSpPr>
        <p:spPr>
          <a:xfrm>
            <a:off x="4688143" y="5010267"/>
            <a:ext cx="805934" cy="0"/>
          </a:xfrm>
          <a:custGeom>
            <a:avLst/>
            <a:gdLst/>
            <a:ahLst/>
            <a:cxnLst/>
            <a:rect l="l" t="t" r="r" b="b"/>
            <a:pathLst>
              <a:path w="721994">
                <a:moveTo>
                  <a:pt x="0" y="0"/>
                </a:moveTo>
                <a:lnTo>
                  <a:pt x="72153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bk object 26"/>
          <p:cNvSpPr/>
          <p:nvPr/>
        </p:nvSpPr>
        <p:spPr>
          <a:xfrm>
            <a:off x="4383462" y="5010267"/>
            <a:ext cx="24454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19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bk object 27"/>
          <p:cNvSpPr/>
          <p:nvPr/>
        </p:nvSpPr>
        <p:spPr>
          <a:xfrm>
            <a:off x="3290241" y="5010267"/>
            <a:ext cx="1032756" cy="0"/>
          </a:xfrm>
          <a:custGeom>
            <a:avLst/>
            <a:gdLst/>
            <a:ahLst/>
            <a:cxnLst/>
            <a:rect l="l" t="t" r="r" b="b"/>
            <a:pathLst>
              <a:path w="925194">
                <a:moveTo>
                  <a:pt x="0" y="0"/>
                </a:moveTo>
                <a:lnTo>
                  <a:pt x="92513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bk object 28"/>
          <p:cNvSpPr/>
          <p:nvPr/>
        </p:nvSpPr>
        <p:spPr>
          <a:xfrm>
            <a:off x="4347298" y="1197229"/>
            <a:ext cx="1146878" cy="0"/>
          </a:xfrm>
          <a:custGeom>
            <a:avLst/>
            <a:gdLst/>
            <a:ahLst/>
            <a:cxnLst/>
            <a:rect l="l" t="t" r="r" b="b"/>
            <a:pathLst>
              <a:path w="1027430">
                <a:moveTo>
                  <a:pt x="0" y="0"/>
                </a:moveTo>
                <a:lnTo>
                  <a:pt x="102688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bk object 29"/>
          <p:cNvSpPr/>
          <p:nvPr/>
        </p:nvSpPr>
        <p:spPr>
          <a:xfrm>
            <a:off x="4102088" y="1197229"/>
            <a:ext cx="185003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4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bk object 30"/>
          <p:cNvSpPr/>
          <p:nvPr/>
        </p:nvSpPr>
        <p:spPr>
          <a:xfrm>
            <a:off x="3290241" y="1197229"/>
            <a:ext cx="751354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306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bk object 31"/>
          <p:cNvSpPr/>
          <p:nvPr/>
        </p:nvSpPr>
        <p:spPr>
          <a:xfrm>
            <a:off x="4620805" y="2237046"/>
            <a:ext cx="873272" cy="0"/>
          </a:xfrm>
          <a:custGeom>
            <a:avLst/>
            <a:gdLst/>
            <a:ahLst/>
            <a:cxnLst/>
            <a:rect l="l" t="t" r="r" b="b"/>
            <a:pathLst>
              <a:path w="782319">
                <a:moveTo>
                  <a:pt x="0" y="0"/>
                </a:moveTo>
                <a:lnTo>
                  <a:pt x="78186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bk object 32"/>
          <p:cNvSpPr/>
          <p:nvPr/>
        </p:nvSpPr>
        <p:spPr>
          <a:xfrm>
            <a:off x="4308198" y="2237046"/>
            <a:ext cx="252342" cy="0"/>
          </a:xfrm>
          <a:custGeom>
            <a:avLst/>
            <a:gdLst/>
            <a:ahLst/>
            <a:cxnLst/>
            <a:rect l="l" t="t" r="r" b="b"/>
            <a:pathLst>
              <a:path w="226060">
                <a:moveTo>
                  <a:pt x="0" y="0"/>
                </a:moveTo>
                <a:lnTo>
                  <a:pt x="225818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bk object 33"/>
          <p:cNvSpPr/>
          <p:nvPr/>
        </p:nvSpPr>
        <p:spPr>
          <a:xfrm>
            <a:off x="3290241" y="2237046"/>
            <a:ext cx="957622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0" y="0"/>
                </a:moveTo>
                <a:lnTo>
                  <a:pt x="85770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bk object 34"/>
          <p:cNvSpPr/>
          <p:nvPr/>
        </p:nvSpPr>
        <p:spPr>
          <a:xfrm>
            <a:off x="4468692" y="1890446"/>
            <a:ext cx="1024961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13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bk object 35"/>
          <p:cNvSpPr/>
          <p:nvPr/>
        </p:nvSpPr>
        <p:spPr>
          <a:xfrm>
            <a:off x="4183715" y="1890446"/>
            <a:ext cx="224697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0106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bk object 36"/>
          <p:cNvSpPr/>
          <p:nvPr/>
        </p:nvSpPr>
        <p:spPr>
          <a:xfrm>
            <a:off x="3290241" y="1890446"/>
            <a:ext cx="833578" cy="0"/>
          </a:xfrm>
          <a:custGeom>
            <a:avLst/>
            <a:gdLst/>
            <a:ahLst/>
            <a:cxnLst/>
            <a:rect l="l" t="t" r="r" b="b"/>
            <a:pathLst>
              <a:path w="746760">
                <a:moveTo>
                  <a:pt x="0" y="0"/>
                </a:moveTo>
                <a:lnTo>
                  <a:pt x="746188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bk object 37"/>
          <p:cNvSpPr/>
          <p:nvPr/>
        </p:nvSpPr>
        <p:spPr>
          <a:xfrm>
            <a:off x="3731343" y="2583818"/>
            <a:ext cx="1762847" cy="0"/>
          </a:xfrm>
          <a:custGeom>
            <a:avLst/>
            <a:gdLst/>
            <a:ahLst/>
            <a:cxnLst/>
            <a:rect l="l" t="t" r="r" b="b"/>
            <a:pathLst>
              <a:path w="1579245">
                <a:moveTo>
                  <a:pt x="0" y="0"/>
                </a:moveTo>
                <a:lnTo>
                  <a:pt x="157868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bk object 38"/>
          <p:cNvSpPr/>
          <p:nvPr/>
        </p:nvSpPr>
        <p:spPr>
          <a:xfrm>
            <a:off x="3290242" y="2583818"/>
            <a:ext cx="380639" cy="0"/>
          </a:xfrm>
          <a:custGeom>
            <a:avLst/>
            <a:gdLst/>
            <a:ahLst/>
            <a:cxnLst/>
            <a:rect l="l" t="t" r="r" b="b"/>
            <a:pathLst>
              <a:path w="340994">
                <a:moveTo>
                  <a:pt x="0" y="0"/>
                </a:moveTo>
                <a:lnTo>
                  <a:pt x="34093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bk object 39"/>
          <p:cNvSpPr/>
          <p:nvPr/>
        </p:nvSpPr>
        <p:spPr>
          <a:xfrm>
            <a:off x="4751668" y="3623692"/>
            <a:ext cx="742139" cy="0"/>
          </a:xfrm>
          <a:custGeom>
            <a:avLst/>
            <a:gdLst/>
            <a:ahLst/>
            <a:cxnLst/>
            <a:rect l="l" t="t" r="r" b="b"/>
            <a:pathLst>
              <a:path w="664844">
                <a:moveTo>
                  <a:pt x="0" y="0"/>
                </a:moveTo>
                <a:lnTo>
                  <a:pt x="664629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bk object 40"/>
          <p:cNvSpPr/>
          <p:nvPr/>
        </p:nvSpPr>
        <p:spPr>
          <a:xfrm>
            <a:off x="3290242" y="3623692"/>
            <a:ext cx="1379373" cy="0"/>
          </a:xfrm>
          <a:custGeom>
            <a:avLst/>
            <a:gdLst/>
            <a:ahLst/>
            <a:cxnLst/>
            <a:rect l="l" t="t" r="r" b="b"/>
            <a:pathLst>
              <a:path w="1235710">
                <a:moveTo>
                  <a:pt x="0" y="0"/>
                </a:moveTo>
                <a:lnTo>
                  <a:pt x="123553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bk object 41"/>
          <p:cNvSpPr/>
          <p:nvPr/>
        </p:nvSpPr>
        <p:spPr>
          <a:xfrm>
            <a:off x="4390550" y="1543845"/>
            <a:ext cx="1103639" cy="0"/>
          </a:xfrm>
          <a:custGeom>
            <a:avLst/>
            <a:gdLst/>
            <a:ahLst/>
            <a:cxnLst/>
            <a:rect l="l" t="t" r="r" b="b"/>
            <a:pathLst>
              <a:path w="988694">
                <a:moveTo>
                  <a:pt x="0" y="0"/>
                </a:moveTo>
                <a:lnTo>
                  <a:pt x="98813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bk object 42"/>
          <p:cNvSpPr/>
          <p:nvPr/>
        </p:nvSpPr>
        <p:spPr>
          <a:xfrm>
            <a:off x="3290242" y="1543845"/>
            <a:ext cx="1039845" cy="0"/>
          </a:xfrm>
          <a:custGeom>
            <a:avLst/>
            <a:gdLst/>
            <a:ahLst/>
            <a:cxnLst/>
            <a:rect l="l" t="t" r="r" b="b"/>
            <a:pathLst>
              <a:path w="931544">
                <a:moveTo>
                  <a:pt x="0" y="0"/>
                </a:moveTo>
                <a:lnTo>
                  <a:pt x="93148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bk object 43"/>
          <p:cNvSpPr/>
          <p:nvPr/>
        </p:nvSpPr>
        <p:spPr>
          <a:xfrm>
            <a:off x="4645004" y="2930419"/>
            <a:ext cx="849172" cy="0"/>
          </a:xfrm>
          <a:custGeom>
            <a:avLst/>
            <a:gdLst/>
            <a:ahLst/>
            <a:cxnLst/>
            <a:rect l="l" t="t" r="r" b="b"/>
            <a:pathLst>
              <a:path w="760730">
                <a:moveTo>
                  <a:pt x="0" y="0"/>
                </a:moveTo>
                <a:lnTo>
                  <a:pt x="76018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bk object 44"/>
          <p:cNvSpPr/>
          <p:nvPr/>
        </p:nvSpPr>
        <p:spPr>
          <a:xfrm>
            <a:off x="4401736" y="2930419"/>
            <a:ext cx="182877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70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bk object 45"/>
          <p:cNvSpPr/>
          <p:nvPr/>
        </p:nvSpPr>
        <p:spPr>
          <a:xfrm>
            <a:off x="3290242" y="2930419"/>
            <a:ext cx="1051187" cy="0"/>
          </a:xfrm>
          <a:custGeom>
            <a:avLst/>
            <a:gdLst/>
            <a:ahLst/>
            <a:cxnLst/>
            <a:rect l="l" t="t" r="r" b="b"/>
            <a:pathLst>
              <a:path w="941705">
                <a:moveTo>
                  <a:pt x="0" y="0"/>
                </a:moveTo>
                <a:lnTo>
                  <a:pt x="94150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bk object 46"/>
          <p:cNvSpPr/>
          <p:nvPr/>
        </p:nvSpPr>
        <p:spPr>
          <a:xfrm>
            <a:off x="4275749" y="4663666"/>
            <a:ext cx="1218470" cy="0"/>
          </a:xfrm>
          <a:custGeom>
            <a:avLst/>
            <a:gdLst/>
            <a:ahLst/>
            <a:cxnLst/>
            <a:rect l="l" t="t" r="r" b="b"/>
            <a:pathLst>
              <a:path w="1091564">
                <a:moveTo>
                  <a:pt x="0" y="0"/>
                </a:moveTo>
                <a:lnTo>
                  <a:pt x="109098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bk object 47"/>
          <p:cNvSpPr/>
          <p:nvPr/>
        </p:nvSpPr>
        <p:spPr>
          <a:xfrm>
            <a:off x="3290241" y="4663666"/>
            <a:ext cx="925016" cy="0"/>
          </a:xfrm>
          <a:custGeom>
            <a:avLst/>
            <a:gdLst/>
            <a:ahLst/>
            <a:cxnLst/>
            <a:rect l="l" t="t" r="r" b="b"/>
            <a:pathLst>
              <a:path w="828675">
                <a:moveTo>
                  <a:pt x="0" y="0"/>
                </a:moveTo>
                <a:lnTo>
                  <a:pt x="82863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bk object 48"/>
          <p:cNvSpPr/>
          <p:nvPr/>
        </p:nvSpPr>
        <p:spPr>
          <a:xfrm>
            <a:off x="3395006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pPr algn="r"/>
            <a:endParaRPr/>
          </a:p>
        </p:txBody>
      </p:sp>
      <p:sp>
        <p:nvSpPr>
          <p:cNvPr id="956" name="bk object 49"/>
          <p:cNvSpPr/>
          <p:nvPr/>
        </p:nvSpPr>
        <p:spPr>
          <a:xfrm>
            <a:off x="3793223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bk object 50"/>
          <p:cNvSpPr/>
          <p:nvPr/>
        </p:nvSpPr>
        <p:spPr>
          <a:xfrm>
            <a:off x="4191441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bk object 51"/>
          <p:cNvSpPr/>
          <p:nvPr/>
        </p:nvSpPr>
        <p:spPr>
          <a:xfrm>
            <a:off x="4589814" y="815853"/>
            <a:ext cx="0" cy="1620000"/>
          </a:xfrm>
          <a:custGeom>
            <a:avLst/>
            <a:gdLst/>
            <a:ahLst/>
            <a:cxnLst/>
            <a:rect l="l" t="t" r="r" b="b"/>
            <a:pathLst>
              <a:path h="1118235">
                <a:moveTo>
                  <a:pt x="0" y="0"/>
                </a:moveTo>
                <a:lnTo>
                  <a:pt x="0" y="1117993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bk object 52"/>
          <p:cNvSpPr/>
          <p:nvPr/>
        </p:nvSpPr>
        <p:spPr>
          <a:xfrm>
            <a:off x="4589814" y="2410441"/>
            <a:ext cx="0" cy="2981317"/>
          </a:xfrm>
          <a:custGeom>
            <a:avLst/>
            <a:gdLst/>
            <a:ahLst/>
            <a:cxnLst/>
            <a:rect l="l" t="t" r="r" b="b"/>
            <a:pathLst>
              <a:path h="2670810">
                <a:moveTo>
                  <a:pt x="0" y="0"/>
                </a:moveTo>
                <a:lnTo>
                  <a:pt x="0" y="2670708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bk object 53"/>
          <p:cNvSpPr/>
          <p:nvPr/>
        </p:nvSpPr>
        <p:spPr>
          <a:xfrm>
            <a:off x="4988033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bk object 54"/>
          <p:cNvSpPr/>
          <p:nvPr/>
        </p:nvSpPr>
        <p:spPr>
          <a:xfrm>
            <a:off x="5386250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bk object 55"/>
          <p:cNvSpPr/>
          <p:nvPr/>
        </p:nvSpPr>
        <p:spPr>
          <a:xfrm>
            <a:off x="3290241" y="1023851"/>
            <a:ext cx="1884056" cy="4160092"/>
          </a:xfrm>
          <a:custGeom>
            <a:avLst/>
            <a:gdLst/>
            <a:ahLst/>
            <a:cxnLst/>
            <a:rect l="l" t="t" r="r" b="b"/>
            <a:pathLst>
              <a:path w="1687830" h="3726815">
                <a:moveTo>
                  <a:pt x="0" y="3726561"/>
                </a:moveTo>
                <a:lnTo>
                  <a:pt x="0" y="2484386"/>
                </a:lnTo>
                <a:lnTo>
                  <a:pt x="854710" y="2484386"/>
                </a:lnTo>
                <a:lnTo>
                  <a:pt x="854710" y="2173884"/>
                </a:lnTo>
                <a:lnTo>
                  <a:pt x="807338" y="2173884"/>
                </a:lnTo>
                <a:lnTo>
                  <a:pt x="807338" y="1863229"/>
                </a:lnTo>
                <a:lnTo>
                  <a:pt x="1133716" y="1863229"/>
                </a:lnTo>
                <a:lnTo>
                  <a:pt x="1133716" y="1552727"/>
                </a:lnTo>
                <a:lnTo>
                  <a:pt x="1177823" y="1552727"/>
                </a:lnTo>
                <a:lnTo>
                  <a:pt x="1177823" y="1242174"/>
                </a:lnTo>
                <a:lnTo>
                  <a:pt x="1216164" y="1242174"/>
                </a:lnTo>
                <a:lnTo>
                  <a:pt x="1216164" y="931659"/>
                </a:lnTo>
                <a:lnTo>
                  <a:pt x="1466100" y="931659"/>
                </a:lnTo>
                <a:lnTo>
                  <a:pt x="1466100" y="621157"/>
                </a:lnTo>
                <a:lnTo>
                  <a:pt x="1616214" y="621157"/>
                </a:lnTo>
                <a:lnTo>
                  <a:pt x="1616214" y="310502"/>
                </a:lnTo>
                <a:lnTo>
                  <a:pt x="1687360" y="310502"/>
                </a:lnTo>
                <a:lnTo>
                  <a:pt x="1687360" y="0"/>
                </a:lnTo>
              </a:path>
            </a:pathLst>
          </a:custGeom>
          <a:ln w="135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bk object 56"/>
          <p:cNvSpPr/>
          <p:nvPr/>
        </p:nvSpPr>
        <p:spPr>
          <a:xfrm>
            <a:off x="4589814" y="1023850"/>
            <a:ext cx="0" cy="1404000"/>
          </a:xfrm>
          <a:custGeom>
            <a:avLst/>
            <a:gdLst/>
            <a:ahLst/>
            <a:cxnLst/>
            <a:rect l="l" t="t" r="r" b="b"/>
            <a:pathLst>
              <a:path h="932180">
                <a:moveTo>
                  <a:pt x="0" y="0"/>
                </a:moveTo>
                <a:lnTo>
                  <a:pt x="0" y="931659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bk object 57"/>
          <p:cNvSpPr/>
          <p:nvPr/>
        </p:nvSpPr>
        <p:spPr>
          <a:xfrm>
            <a:off x="4589814" y="2410441"/>
            <a:ext cx="0" cy="2773631"/>
          </a:xfrm>
          <a:custGeom>
            <a:avLst/>
            <a:gdLst/>
            <a:ahLst/>
            <a:cxnLst/>
            <a:rect l="l" t="t" r="r" b="b"/>
            <a:pathLst>
              <a:path h="2484754">
                <a:moveTo>
                  <a:pt x="0" y="0"/>
                </a:moveTo>
                <a:lnTo>
                  <a:pt x="0" y="2484386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bk object 81"/>
          <p:cNvSpPr/>
          <p:nvPr/>
        </p:nvSpPr>
        <p:spPr>
          <a:xfrm>
            <a:off x="3290242" y="815853"/>
            <a:ext cx="2203735" cy="4576172"/>
          </a:xfrm>
          <a:custGeom>
            <a:avLst/>
            <a:gdLst/>
            <a:ahLst/>
            <a:cxnLst/>
            <a:rect l="l" t="t" r="r" b="b"/>
            <a:pathLst>
              <a:path w="1974214" h="4099560">
                <a:moveTo>
                  <a:pt x="0" y="0"/>
                </a:moveTo>
                <a:lnTo>
                  <a:pt x="1973859" y="0"/>
                </a:lnTo>
                <a:lnTo>
                  <a:pt x="1973859" y="4099217"/>
                </a:lnTo>
                <a:lnTo>
                  <a:pt x="0" y="4099217"/>
                </a:lnTo>
                <a:lnTo>
                  <a:pt x="0" y="0"/>
                </a:lnTo>
                <a:close/>
              </a:path>
            </a:pathLst>
          </a:custGeom>
          <a:ln w="135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563"/>
          <p:cNvSpPr/>
          <p:nvPr/>
        </p:nvSpPr>
        <p:spPr>
          <a:xfrm>
            <a:off x="8667843" y="300263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6" name="object 564"/>
          <p:cNvSpPr/>
          <p:nvPr/>
        </p:nvSpPr>
        <p:spPr>
          <a:xfrm>
            <a:off x="8667843" y="287632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7" name="object 565"/>
          <p:cNvSpPr/>
          <p:nvPr/>
        </p:nvSpPr>
        <p:spPr>
          <a:xfrm>
            <a:off x="8667843" y="274984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7" name="object 288"/>
          <p:cNvSpPr/>
          <p:nvPr/>
        </p:nvSpPr>
        <p:spPr>
          <a:xfrm>
            <a:off x="10318643" y="146294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8" name="object 289"/>
          <p:cNvSpPr/>
          <p:nvPr/>
        </p:nvSpPr>
        <p:spPr>
          <a:xfrm>
            <a:off x="9998593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9" name="object 290"/>
          <p:cNvSpPr/>
          <p:nvPr/>
        </p:nvSpPr>
        <p:spPr>
          <a:xfrm>
            <a:off x="9678566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0" name="object 291"/>
          <p:cNvSpPr/>
          <p:nvPr/>
        </p:nvSpPr>
        <p:spPr>
          <a:xfrm>
            <a:off x="9358709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1" name="object 292"/>
          <p:cNvSpPr/>
          <p:nvPr/>
        </p:nvSpPr>
        <p:spPr>
          <a:xfrm>
            <a:off x="9038659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2" name="object 293"/>
          <p:cNvSpPr/>
          <p:nvPr/>
        </p:nvSpPr>
        <p:spPr>
          <a:xfrm>
            <a:off x="8702708" y="146294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3" name="object 294"/>
          <p:cNvSpPr/>
          <p:nvPr/>
        </p:nvSpPr>
        <p:spPr>
          <a:xfrm>
            <a:off x="9038660" y="1374336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4" name="object 295"/>
          <p:cNvSpPr/>
          <p:nvPr/>
        </p:nvSpPr>
        <p:spPr>
          <a:xfrm>
            <a:off x="8702708" y="137433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5" name="object 296"/>
          <p:cNvSpPr/>
          <p:nvPr/>
        </p:nvSpPr>
        <p:spPr>
          <a:xfrm>
            <a:off x="9038660" y="1285733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6" name="object 297"/>
          <p:cNvSpPr/>
          <p:nvPr/>
        </p:nvSpPr>
        <p:spPr>
          <a:xfrm>
            <a:off x="8702708" y="128573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7" name="object 298"/>
          <p:cNvSpPr/>
          <p:nvPr/>
        </p:nvSpPr>
        <p:spPr>
          <a:xfrm>
            <a:off x="9038660" y="1197229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8" name="object 299"/>
          <p:cNvSpPr/>
          <p:nvPr/>
        </p:nvSpPr>
        <p:spPr>
          <a:xfrm>
            <a:off x="8702708" y="11972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9" name="object 300"/>
          <p:cNvSpPr/>
          <p:nvPr/>
        </p:nvSpPr>
        <p:spPr>
          <a:xfrm>
            <a:off x="8702708" y="150718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0" name="object 301"/>
          <p:cNvSpPr/>
          <p:nvPr/>
        </p:nvSpPr>
        <p:spPr>
          <a:xfrm>
            <a:off x="9998594" y="141858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1" name="object 302"/>
          <p:cNvSpPr/>
          <p:nvPr/>
        </p:nvSpPr>
        <p:spPr>
          <a:xfrm>
            <a:off x="9678566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2" name="object 303"/>
          <p:cNvSpPr/>
          <p:nvPr/>
        </p:nvSpPr>
        <p:spPr>
          <a:xfrm>
            <a:off x="9358709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3" name="object 304"/>
          <p:cNvSpPr/>
          <p:nvPr/>
        </p:nvSpPr>
        <p:spPr>
          <a:xfrm>
            <a:off x="9038659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4" name="object 305"/>
          <p:cNvSpPr/>
          <p:nvPr/>
        </p:nvSpPr>
        <p:spPr>
          <a:xfrm>
            <a:off x="8702708" y="1418581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5" name="object 306"/>
          <p:cNvSpPr/>
          <p:nvPr/>
        </p:nvSpPr>
        <p:spPr>
          <a:xfrm>
            <a:off x="9038660" y="1330091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6" name="object 307"/>
          <p:cNvSpPr/>
          <p:nvPr/>
        </p:nvSpPr>
        <p:spPr>
          <a:xfrm>
            <a:off x="8702708" y="1330091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7" name="object 308"/>
          <p:cNvSpPr/>
          <p:nvPr/>
        </p:nvSpPr>
        <p:spPr>
          <a:xfrm>
            <a:off x="9038660" y="1241488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8" name="object 309"/>
          <p:cNvSpPr/>
          <p:nvPr/>
        </p:nvSpPr>
        <p:spPr>
          <a:xfrm>
            <a:off x="8702708" y="124148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9" name="object 310"/>
          <p:cNvSpPr/>
          <p:nvPr/>
        </p:nvSpPr>
        <p:spPr>
          <a:xfrm>
            <a:off x="8702708" y="115298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0" name="object 311"/>
          <p:cNvSpPr/>
          <p:nvPr/>
        </p:nvSpPr>
        <p:spPr>
          <a:xfrm>
            <a:off x="8894728" y="113947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1" name="object 312"/>
          <p:cNvSpPr/>
          <p:nvPr/>
        </p:nvSpPr>
        <p:spPr>
          <a:xfrm>
            <a:off x="8894728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2" name="object 313"/>
          <p:cNvSpPr/>
          <p:nvPr/>
        </p:nvSpPr>
        <p:spPr>
          <a:xfrm>
            <a:off x="9214681" y="1139475"/>
            <a:ext cx="0" cy="222571"/>
          </a:xfrm>
          <a:custGeom>
            <a:avLst/>
            <a:gdLst/>
            <a:ahLst/>
            <a:cxnLst/>
            <a:rect l="l" t="t" r="r" b="b"/>
            <a:pathLst>
              <a:path h="199390">
                <a:moveTo>
                  <a:pt x="0" y="0"/>
                </a:moveTo>
                <a:lnTo>
                  <a:pt x="0" y="19913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3" name="object 314"/>
          <p:cNvSpPr/>
          <p:nvPr/>
        </p:nvSpPr>
        <p:spPr>
          <a:xfrm>
            <a:off x="9214681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4" name="object 315"/>
          <p:cNvSpPr/>
          <p:nvPr/>
        </p:nvSpPr>
        <p:spPr>
          <a:xfrm>
            <a:off x="9534514" y="1139475"/>
            <a:ext cx="0" cy="229659"/>
          </a:xfrm>
          <a:custGeom>
            <a:avLst/>
            <a:gdLst/>
            <a:ahLst/>
            <a:cxnLst/>
            <a:rect l="l" t="t" r="r" b="b"/>
            <a:pathLst>
              <a:path h="205740">
                <a:moveTo>
                  <a:pt x="0" y="0"/>
                </a:moveTo>
                <a:lnTo>
                  <a:pt x="0" y="20548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5" name="object 316"/>
          <p:cNvSpPr/>
          <p:nvPr/>
        </p:nvSpPr>
        <p:spPr>
          <a:xfrm>
            <a:off x="9534514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6" name="object 317"/>
          <p:cNvSpPr/>
          <p:nvPr/>
        </p:nvSpPr>
        <p:spPr>
          <a:xfrm>
            <a:off x="9854565" y="1139474"/>
            <a:ext cx="0" cy="260846"/>
          </a:xfrm>
          <a:custGeom>
            <a:avLst/>
            <a:gdLst/>
            <a:ahLst/>
            <a:cxnLst/>
            <a:rect l="l" t="t" r="r" b="b"/>
            <a:pathLst>
              <a:path h="233680">
                <a:moveTo>
                  <a:pt x="0" y="0"/>
                </a:moveTo>
                <a:lnTo>
                  <a:pt x="0" y="23361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7" name="object 318"/>
          <p:cNvSpPr/>
          <p:nvPr/>
        </p:nvSpPr>
        <p:spPr>
          <a:xfrm>
            <a:off x="9854565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8" name="object 319"/>
          <p:cNvSpPr/>
          <p:nvPr/>
        </p:nvSpPr>
        <p:spPr>
          <a:xfrm>
            <a:off x="10174421" y="1139475"/>
            <a:ext cx="0" cy="270771"/>
          </a:xfrm>
          <a:custGeom>
            <a:avLst/>
            <a:gdLst/>
            <a:ahLst/>
            <a:cxnLst/>
            <a:rect l="l" t="t" r="r" b="b"/>
            <a:pathLst>
              <a:path h="242569">
                <a:moveTo>
                  <a:pt x="0" y="0"/>
                </a:moveTo>
                <a:lnTo>
                  <a:pt x="0" y="24199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9" name="object 320"/>
          <p:cNvSpPr/>
          <p:nvPr/>
        </p:nvSpPr>
        <p:spPr>
          <a:xfrm>
            <a:off x="10174421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1" name="object 322"/>
          <p:cNvSpPr/>
          <p:nvPr/>
        </p:nvSpPr>
        <p:spPr>
          <a:xfrm>
            <a:off x="9070726" y="1361762"/>
            <a:ext cx="288880" cy="146018"/>
          </a:xfrm>
          <a:custGeom>
            <a:avLst/>
            <a:gdLst/>
            <a:ahLst/>
            <a:cxnLst/>
            <a:rect l="l" t="t" r="r" b="b"/>
            <a:pathLst>
              <a:path w="151129" h="130809">
                <a:moveTo>
                  <a:pt x="0" y="0"/>
                </a:moveTo>
                <a:lnTo>
                  <a:pt x="150660" y="0"/>
                </a:lnTo>
                <a:lnTo>
                  <a:pt x="150660" y="130276"/>
                </a:lnTo>
                <a:lnTo>
                  <a:pt x="0" y="130276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5" name="object 326"/>
          <p:cNvSpPr/>
          <p:nvPr/>
        </p:nvSpPr>
        <p:spPr>
          <a:xfrm>
            <a:off x="8702708" y="1139475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6" name="object 327"/>
          <p:cNvSpPr/>
          <p:nvPr/>
        </p:nvSpPr>
        <p:spPr>
          <a:xfrm>
            <a:off x="10318643" y="220082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7" name="object 328"/>
          <p:cNvSpPr/>
          <p:nvPr/>
        </p:nvSpPr>
        <p:spPr>
          <a:xfrm>
            <a:off x="9998593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8" name="object 329"/>
          <p:cNvSpPr/>
          <p:nvPr/>
        </p:nvSpPr>
        <p:spPr>
          <a:xfrm>
            <a:off x="9678566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9" name="object 330"/>
          <p:cNvSpPr/>
          <p:nvPr/>
        </p:nvSpPr>
        <p:spPr>
          <a:xfrm>
            <a:off x="9358709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0" name="object 331"/>
          <p:cNvSpPr/>
          <p:nvPr/>
        </p:nvSpPr>
        <p:spPr>
          <a:xfrm>
            <a:off x="9038659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1" name="object 332"/>
          <p:cNvSpPr/>
          <p:nvPr/>
        </p:nvSpPr>
        <p:spPr>
          <a:xfrm>
            <a:off x="8702708" y="220082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2" name="object 333"/>
          <p:cNvSpPr/>
          <p:nvPr/>
        </p:nvSpPr>
        <p:spPr>
          <a:xfrm>
            <a:off x="9998594" y="2088250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3" name="object 334"/>
          <p:cNvSpPr/>
          <p:nvPr/>
        </p:nvSpPr>
        <p:spPr>
          <a:xfrm>
            <a:off x="9678566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4" name="object 335"/>
          <p:cNvSpPr/>
          <p:nvPr/>
        </p:nvSpPr>
        <p:spPr>
          <a:xfrm>
            <a:off x="9358709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5" name="object 336"/>
          <p:cNvSpPr/>
          <p:nvPr/>
        </p:nvSpPr>
        <p:spPr>
          <a:xfrm>
            <a:off x="9038659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6" name="object 337"/>
          <p:cNvSpPr/>
          <p:nvPr/>
        </p:nvSpPr>
        <p:spPr>
          <a:xfrm>
            <a:off x="8702708" y="208825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7" name="object 338"/>
          <p:cNvSpPr/>
          <p:nvPr/>
        </p:nvSpPr>
        <p:spPr>
          <a:xfrm>
            <a:off x="9998594" y="197567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8" name="object 339"/>
          <p:cNvSpPr/>
          <p:nvPr/>
        </p:nvSpPr>
        <p:spPr>
          <a:xfrm>
            <a:off x="9358710" y="197567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9" name="object 340"/>
          <p:cNvSpPr/>
          <p:nvPr/>
        </p:nvSpPr>
        <p:spPr>
          <a:xfrm>
            <a:off x="9038659" y="197567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0" name="object 341"/>
          <p:cNvSpPr/>
          <p:nvPr/>
        </p:nvSpPr>
        <p:spPr>
          <a:xfrm>
            <a:off x="8702708" y="197567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1" name="object 342"/>
          <p:cNvSpPr/>
          <p:nvPr/>
        </p:nvSpPr>
        <p:spPr>
          <a:xfrm>
            <a:off x="8702708" y="2257092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2" name="object 343"/>
          <p:cNvSpPr/>
          <p:nvPr/>
        </p:nvSpPr>
        <p:spPr>
          <a:xfrm>
            <a:off x="10318643" y="214451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3" name="object 344"/>
          <p:cNvSpPr/>
          <p:nvPr/>
        </p:nvSpPr>
        <p:spPr>
          <a:xfrm>
            <a:off x="9998593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4" name="object 345"/>
          <p:cNvSpPr/>
          <p:nvPr/>
        </p:nvSpPr>
        <p:spPr>
          <a:xfrm>
            <a:off x="9678566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5" name="object 346"/>
          <p:cNvSpPr/>
          <p:nvPr/>
        </p:nvSpPr>
        <p:spPr>
          <a:xfrm>
            <a:off x="9358709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6" name="object 347"/>
          <p:cNvSpPr/>
          <p:nvPr/>
        </p:nvSpPr>
        <p:spPr>
          <a:xfrm>
            <a:off x="9038659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7" name="object 348"/>
          <p:cNvSpPr/>
          <p:nvPr/>
        </p:nvSpPr>
        <p:spPr>
          <a:xfrm>
            <a:off x="8702708" y="214451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8" name="object 349"/>
          <p:cNvSpPr/>
          <p:nvPr/>
        </p:nvSpPr>
        <p:spPr>
          <a:xfrm>
            <a:off x="9998594" y="203192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9" name="object 350"/>
          <p:cNvSpPr/>
          <p:nvPr/>
        </p:nvSpPr>
        <p:spPr>
          <a:xfrm>
            <a:off x="9358710" y="2031927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0" name="object 351"/>
          <p:cNvSpPr/>
          <p:nvPr/>
        </p:nvSpPr>
        <p:spPr>
          <a:xfrm>
            <a:off x="9038659" y="20319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1" name="object 352"/>
          <p:cNvSpPr/>
          <p:nvPr/>
        </p:nvSpPr>
        <p:spPr>
          <a:xfrm>
            <a:off x="8702708" y="203192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2" name="object 353"/>
          <p:cNvSpPr/>
          <p:nvPr/>
        </p:nvSpPr>
        <p:spPr>
          <a:xfrm>
            <a:off x="8702708" y="1919351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3" name="object 354"/>
          <p:cNvSpPr/>
          <p:nvPr/>
        </p:nvSpPr>
        <p:spPr>
          <a:xfrm>
            <a:off x="8894728" y="188951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7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4" name="object 355"/>
          <p:cNvSpPr/>
          <p:nvPr/>
        </p:nvSpPr>
        <p:spPr>
          <a:xfrm>
            <a:off x="8894728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5" name="object 356"/>
          <p:cNvSpPr/>
          <p:nvPr/>
        </p:nvSpPr>
        <p:spPr>
          <a:xfrm>
            <a:off x="9214681" y="1889511"/>
            <a:ext cx="0" cy="51035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0"/>
                </a:moveTo>
                <a:lnTo>
                  <a:pt x="0" y="4568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6" name="object 357"/>
          <p:cNvSpPr/>
          <p:nvPr/>
        </p:nvSpPr>
        <p:spPr>
          <a:xfrm>
            <a:off x="9214681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7" name="object 358"/>
          <p:cNvSpPr/>
          <p:nvPr/>
        </p:nvSpPr>
        <p:spPr>
          <a:xfrm>
            <a:off x="9534514" y="1889511"/>
            <a:ext cx="0" cy="175789"/>
          </a:xfrm>
          <a:custGeom>
            <a:avLst/>
            <a:gdLst/>
            <a:ahLst/>
            <a:cxnLst/>
            <a:rect l="l" t="t" r="r" b="b"/>
            <a:pathLst>
              <a:path h="157480">
                <a:moveTo>
                  <a:pt x="0" y="0"/>
                </a:moveTo>
                <a:lnTo>
                  <a:pt x="0" y="15695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8" name="object 359"/>
          <p:cNvSpPr/>
          <p:nvPr/>
        </p:nvSpPr>
        <p:spPr>
          <a:xfrm>
            <a:off x="9534514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9" name="object 360"/>
          <p:cNvSpPr/>
          <p:nvPr/>
        </p:nvSpPr>
        <p:spPr>
          <a:xfrm>
            <a:off x="9854565" y="1889511"/>
            <a:ext cx="0" cy="51035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0"/>
                </a:moveTo>
                <a:lnTo>
                  <a:pt x="0" y="4538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0" name="object 361"/>
          <p:cNvSpPr/>
          <p:nvPr/>
        </p:nvSpPr>
        <p:spPr>
          <a:xfrm>
            <a:off x="9854565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1" name="object 362"/>
          <p:cNvSpPr/>
          <p:nvPr/>
        </p:nvSpPr>
        <p:spPr>
          <a:xfrm>
            <a:off x="10174421" y="1889510"/>
            <a:ext cx="0" cy="184294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2" name="object 363"/>
          <p:cNvSpPr/>
          <p:nvPr/>
        </p:nvSpPr>
        <p:spPr>
          <a:xfrm>
            <a:off x="10174421" y="225710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6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4" name="object 365"/>
          <p:cNvSpPr/>
          <p:nvPr/>
        </p:nvSpPr>
        <p:spPr>
          <a:xfrm>
            <a:off x="9070726" y="1940504"/>
            <a:ext cx="288880" cy="316845"/>
          </a:xfrm>
          <a:custGeom>
            <a:avLst/>
            <a:gdLst/>
            <a:ahLst/>
            <a:cxnLst/>
            <a:rect l="l" t="t" r="r" b="b"/>
            <a:pathLst>
              <a:path w="151129" h="283844">
                <a:moveTo>
                  <a:pt x="0" y="0"/>
                </a:moveTo>
                <a:lnTo>
                  <a:pt x="150660" y="0"/>
                </a:lnTo>
                <a:lnTo>
                  <a:pt x="150660" y="283616"/>
                </a:lnTo>
                <a:lnTo>
                  <a:pt x="0" y="283616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8" name="object 369"/>
          <p:cNvSpPr/>
          <p:nvPr/>
        </p:nvSpPr>
        <p:spPr>
          <a:xfrm>
            <a:off x="8702708" y="1889511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394" y="0"/>
                </a:lnTo>
                <a:lnTo>
                  <a:pt x="870394" y="345071"/>
                </a:lnTo>
              </a:path>
              <a:path w="870585" h="345440">
                <a:moveTo>
                  <a:pt x="0" y="345071"/>
                </a:moveTo>
                <a:lnTo>
                  <a:pt x="0" y="0"/>
                </a:lnTo>
              </a:path>
            </a:pathLst>
          </a:custGeom>
          <a:ln w="10791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9" name="object 370"/>
          <p:cNvSpPr/>
          <p:nvPr/>
        </p:nvSpPr>
        <p:spPr>
          <a:xfrm>
            <a:off x="10318643" y="294127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0" name="object 371"/>
          <p:cNvSpPr/>
          <p:nvPr/>
        </p:nvSpPr>
        <p:spPr>
          <a:xfrm>
            <a:off x="9998593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1" name="object 372"/>
          <p:cNvSpPr/>
          <p:nvPr/>
        </p:nvSpPr>
        <p:spPr>
          <a:xfrm>
            <a:off x="9678566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2" name="object 373"/>
          <p:cNvSpPr/>
          <p:nvPr/>
        </p:nvSpPr>
        <p:spPr>
          <a:xfrm>
            <a:off x="9358709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3" name="object 374"/>
          <p:cNvSpPr/>
          <p:nvPr/>
        </p:nvSpPr>
        <p:spPr>
          <a:xfrm>
            <a:off x="9038659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4" name="object 375"/>
          <p:cNvSpPr/>
          <p:nvPr/>
        </p:nvSpPr>
        <p:spPr>
          <a:xfrm>
            <a:off x="8702708" y="294127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5" name="object 376"/>
          <p:cNvSpPr/>
          <p:nvPr/>
        </p:nvSpPr>
        <p:spPr>
          <a:xfrm>
            <a:off x="10318643" y="280959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6" name="object 377"/>
          <p:cNvSpPr/>
          <p:nvPr/>
        </p:nvSpPr>
        <p:spPr>
          <a:xfrm>
            <a:off x="8702708" y="280959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7" name="object 378"/>
          <p:cNvSpPr/>
          <p:nvPr/>
        </p:nvSpPr>
        <p:spPr>
          <a:xfrm>
            <a:off x="10318643" y="28754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8" name="object 379"/>
          <p:cNvSpPr/>
          <p:nvPr/>
        </p:nvSpPr>
        <p:spPr>
          <a:xfrm>
            <a:off x="8702708" y="28754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9" name="object 380"/>
          <p:cNvSpPr/>
          <p:nvPr/>
        </p:nvSpPr>
        <p:spPr>
          <a:xfrm>
            <a:off x="8702708" y="274368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0" name="object 381"/>
          <p:cNvSpPr/>
          <p:nvPr/>
        </p:nvSpPr>
        <p:spPr>
          <a:xfrm>
            <a:off x="10318643" y="369390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1" name="object 382"/>
          <p:cNvSpPr/>
          <p:nvPr/>
        </p:nvSpPr>
        <p:spPr>
          <a:xfrm>
            <a:off x="9998593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2" name="object 383"/>
          <p:cNvSpPr/>
          <p:nvPr/>
        </p:nvSpPr>
        <p:spPr>
          <a:xfrm>
            <a:off x="9678566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3" name="object 384"/>
          <p:cNvSpPr/>
          <p:nvPr/>
        </p:nvSpPr>
        <p:spPr>
          <a:xfrm>
            <a:off x="9358709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4" name="object 385"/>
          <p:cNvSpPr/>
          <p:nvPr/>
        </p:nvSpPr>
        <p:spPr>
          <a:xfrm>
            <a:off x="9038659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5" name="object 386"/>
          <p:cNvSpPr/>
          <p:nvPr/>
        </p:nvSpPr>
        <p:spPr>
          <a:xfrm>
            <a:off x="8702708" y="369390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6" name="object 387"/>
          <p:cNvSpPr/>
          <p:nvPr/>
        </p:nvSpPr>
        <p:spPr>
          <a:xfrm>
            <a:off x="10318643" y="356748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7" name="object 388"/>
          <p:cNvSpPr/>
          <p:nvPr/>
        </p:nvSpPr>
        <p:spPr>
          <a:xfrm>
            <a:off x="9998593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8" name="object 389"/>
          <p:cNvSpPr/>
          <p:nvPr/>
        </p:nvSpPr>
        <p:spPr>
          <a:xfrm>
            <a:off x="9678566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9" name="object 390"/>
          <p:cNvSpPr/>
          <p:nvPr/>
        </p:nvSpPr>
        <p:spPr>
          <a:xfrm>
            <a:off x="9358709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0" name="object 391"/>
          <p:cNvSpPr/>
          <p:nvPr/>
        </p:nvSpPr>
        <p:spPr>
          <a:xfrm>
            <a:off x="8702708" y="356748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1" name="object 392"/>
          <p:cNvSpPr/>
          <p:nvPr/>
        </p:nvSpPr>
        <p:spPr>
          <a:xfrm>
            <a:off x="10318643" y="344117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2" name="object 393"/>
          <p:cNvSpPr/>
          <p:nvPr/>
        </p:nvSpPr>
        <p:spPr>
          <a:xfrm>
            <a:off x="9998593" y="344117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3" name="object 394"/>
          <p:cNvSpPr/>
          <p:nvPr/>
        </p:nvSpPr>
        <p:spPr>
          <a:xfrm>
            <a:off x="8702707" y="3441170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4" name="object 395"/>
          <p:cNvSpPr/>
          <p:nvPr/>
        </p:nvSpPr>
        <p:spPr>
          <a:xfrm>
            <a:off x="8702708" y="3757093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5" name="object 396"/>
          <p:cNvSpPr/>
          <p:nvPr/>
        </p:nvSpPr>
        <p:spPr>
          <a:xfrm>
            <a:off x="10318643" y="363078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6" name="object 397"/>
          <p:cNvSpPr/>
          <p:nvPr/>
        </p:nvSpPr>
        <p:spPr>
          <a:xfrm>
            <a:off x="9998593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7" name="object 398"/>
          <p:cNvSpPr/>
          <p:nvPr/>
        </p:nvSpPr>
        <p:spPr>
          <a:xfrm>
            <a:off x="9678566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8" name="object 399"/>
          <p:cNvSpPr/>
          <p:nvPr/>
        </p:nvSpPr>
        <p:spPr>
          <a:xfrm>
            <a:off x="9358709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9" name="object 400"/>
          <p:cNvSpPr/>
          <p:nvPr/>
        </p:nvSpPr>
        <p:spPr>
          <a:xfrm>
            <a:off x="9038659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0" name="object 401"/>
          <p:cNvSpPr/>
          <p:nvPr/>
        </p:nvSpPr>
        <p:spPr>
          <a:xfrm>
            <a:off x="8702708" y="363078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1" name="object 402"/>
          <p:cNvSpPr/>
          <p:nvPr/>
        </p:nvSpPr>
        <p:spPr>
          <a:xfrm>
            <a:off x="10318643" y="350429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2" name="object 403"/>
          <p:cNvSpPr/>
          <p:nvPr/>
        </p:nvSpPr>
        <p:spPr>
          <a:xfrm>
            <a:off x="9998593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3" name="object 404"/>
          <p:cNvSpPr/>
          <p:nvPr/>
        </p:nvSpPr>
        <p:spPr>
          <a:xfrm>
            <a:off x="9678566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4" name="object 405"/>
          <p:cNvSpPr/>
          <p:nvPr/>
        </p:nvSpPr>
        <p:spPr>
          <a:xfrm>
            <a:off x="9358709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5" name="object 406"/>
          <p:cNvSpPr/>
          <p:nvPr/>
        </p:nvSpPr>
        <p:spPr>
          <a:xfrm>
            <a:off x="8702708" y="350429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6" name="object 407"/>
          <p:cNvSpPr/>
          <p:nvPr/>
        </p:nvSpPr>
        <p:spPr>
          <a:xfrm>
            <a:off x="8894728" y="3389497"/>
            <a:ext cx="0" cy="215483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0"/>
                </a:moveTo>
                <a:lnTo>
                  <a:pt x="0" y="19253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7" name="object 408"/>
          <p:cNvSpPr/>
          <p:nvPr/>
        </p:nvSpPr>
        <p:spPr>
          <a:xfrm>
            <a:off x="8894728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8" name="object 409"/>
          <p:cNvSpPr/>
          <p:nvPr/>
        </p:nvSpPr>
        <p:spPr>
          <a:xfrm>
            <a:off x="9214681" y="3389496"/>
            <a:ext cx="0" cy="89312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7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9" name="object 410"/>
          <p:cNvSpPr/>
          <p:nvPr/>
        </p:nvSpPr>
        <p:spPr>
          <a:xfrm>
            <a:off x="9214681" y="3757080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0" name="object 411"/>
          <p:cNvSpPr/>
          <p:nvPr/>
        </p:nvSpPr>
        <p:spPr>
          <a:xfrm>
            <a:off x="9534514" y="3389496"/>
            <a:ext cx="0" cy="9640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2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1" name="object 412"/>
          <p:cNvSpPr/>
          <p:nvPr/>
        </p:nvSpPr>
        <p:spPr>
          <a:xfrm>
            <a:off x="9534514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2" name="object 413"/>
          <p:cNvSpPr/>
          <p:nvPr/>
        </p:nvSpPr>
        <p:spPr>
          <a:xfrm>
            <a:off x="9854565" y="3389497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3" name="object 414"/>
          <p:cNvSpPr/>
          <p:nvPr/>
        </p:nvSpPr>
        <p:spPr>
          <a:xfrm>
            <a:off x="9854565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4" name="object 415"/>
          <p:cNvSpPr/>
          <p:nvPr/>
        </p:nvSpPr>
        <p:spPr>
          <a:xfrm>
            <a:off x="10174421" y="3389497"/>
            <a:ext cx="0" cy="30479"/>
          </a:xfrm>
          <a:custGeom>
            <a:avLst/>
            <a:gdLst/>
            <a:ahLst/>
            <a:cxnLst/>
            <a:rect l="l" t="t" r="r" b="b"/>
            <a:pathLst>
              <a:path h="27305">
                <a:moveTo>
                  <a:pt x="0" y="0"/>
                </a:moveTo>
                <a:lnTo>
                  <a:pt x="0" y="2724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5" name="object 416"/>
          <p:cNvSpPr/>
          <p:nvPr/>
        </p:nvSpPr>
        <p:spPr>
          <a:xfrm>
            <a:off x="10174421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7" name="object 418"/>
          <p:cNvSpPr/>
          <p:nvPr/>
        </p:nvSpPr>
        <p:spPr>
          <a:xfrm>
            <a:off x="9070726" y="3478540"/>
            <a:ext cx="288880" cy="278567"/>
          </a:xfrm>
          <a:custGeom>
            <a:avLst/>
            <a:gdLst/>
            <a:ahLst/>
            <a:cxnLst/>
            <a:rect l="l" t="t" r="r" b="b"/>
            <a:pathLst>
              <a:path w="151129" h="249555">
                <a:moveTo>
                  <a:pt x="0" y="0"/>
                </a:moveTo>
                <a:lnTo>
                  <a:pt x="150660" y="0"/>
                </a:lnTo>
                <a:lnTo>
                  <a:pt x="150660" y="249529"/>
                </a:lnTo>
                <a:lnTo>
                  <a:pt x="0" y="2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1" name="object 422"/>
          <p:cNvSpPr/>
          <p:nvPr/>
        </p:nvSpPr>
        <p:spPr>
          <a:xfrm>
            <a:off x="8702708" y="3389497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2" name="object 423"/>
          <p:cNvSpPr/>
          <p:nvPr/>
        </p:nvSpPr>
        <p:spPr>
          <a:xfrm>
            <a:off x="10318643" y="447083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3" name="object 424"/>
          <p:cNvSpPr/>
          <p:nvPr/>
        </p:nvSpPr>
        <p:spPr>
          <a:xfrm>
            <a:off x="9998593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4" name="object 425"/>
          <p:cNvSpPr/>
          <p:nvPr/>
        </p:nvSpPr>
        <p:spPr>
          <a:xfrm>
            <a:off x="9678566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5" name="object 426"/>
          <p:cNvSpPr/>
          <p:nvPr/>
        </p:nvSpPr>
        <p:spPr>
          <a:xfrm>
            <a:off x="9358709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6" name="object 427"/>
          <p:cNvSpPr/>
          <p:nvPr/>
        </p:nvSpPr>
        <p:spPr>
          <a:xfrm>
            <a:off x="8702708" y="447083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7" name="object 428"/>
          <p:cNvSpPr/>
          <p:nvPr/>
        </p:nvSpPr>
        <p:spPr>
          <a:xfrm>
            <a:off x="10318643" y="439857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8" name="object 429"/>
          <p:cNvSpPr/>
          <p:nvPr/>
        </p:nvSpPr>
        <p:spPr>
          <a:xfrm>
            <a:off x="9998593" y="4398579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9" name="object 430"/>
          <p:cNvSpPr/>
          <p:nvPr/>
        </p:nvSpPr>
        <p:spPr>
          <a:xfrm>
            <a:off x="9358710" y="4398579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0" name="object 431"/>
          <p:cNvSpPr/>
          <p:nvPr/>
        </p:nvSpPr>
        <p:spPr>
          <a:xfrm>
            <a:off x="8702708" y="4398579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1" name="object 432"/>
          <p:cNvSpPr/>
          <p:nvPr/>
        </p:nvSpPr>
        <p:spPr>
          <a:xfrm>
            <a:off x="9998594" y="432619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2" name="object 433"/>
          <p:cNvSpPr/>
          <p:nvPr/>
        </p:nvSpPr>
        <p:spPr>
          <a:xfrm>
            <a:off x="8702707" y="4326194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3" name="object 434"/>
          <p:cNvSpPr/>
          <p:nvPr/>
        </p:nvSpPr>
        <p:spPr>
          <a:xfrm>
            <a:off x="9998594" y="425376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4" name="object 435"/>
          <p:cNvSpPr/>
          <p:nvPr/>
        </p:nvSpPr>
        <p:spPr>
          <a:xfrm>
            <a:off x="8702707" y="4253767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5" name="object 436"/>
          <p:cNvSpPr/>
          <p:nvPr/>
        </p:nvSpPr>
        <p:spPr>
          <a:xfrm>
            <a:off x="9998594" y="418138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6" name="object 437"/>
          <p:cNvSpPr/>
          <p:nvPr/>
        </p:nvSpPr>
        <p:spPr>
          <a:xfrm>
            <a:off x="8702707" y="4181382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7" name="object 438"/>
          <p:cNvSpPr/>
          <p:nvPr/>
        </p:nvSpPr>
        <p:spPr>
          <a:xfrm>
            <a:off x="8702708" y="450711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8" name="object 439"/>
          <p:cNvSpPr/>
          <p:nvPr/>
        </p:nvSpPr>
        <p:spPr>
          <a:xfrm>
            <a:off x="10318643" y="443474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9" name="object 440"/>
          <p:cNvSpPr/>
          <p:nvPr/>
        </p:nvSpPr>
        <p:spPr>
          <a:xfrm>
            <a:off x="9998593" y="443474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0" name="object 441"/>
          <p:cNvSpPr/>
          <p:nvPr/>
        </p:nvSpPr>
        <p:spPr>
          <a:xfrm>
            <a:off x="9358710" y="443474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1" name="object 442"/>
          <p:cNvSpPr/>
          <p:nvPr/>
        </p:nvSpPr>
        <p:spPr>
          <a:xfrm>
            <a:off x="8702708" y="443474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2" name="object 443"/>
          <p:cNvSpPr/>
          <p:nvPr/>
        </p:nvSpPr>
        <p:spPr>
          <a:xfrm>
            <a:off x="10318643" y="4362302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3" name="object 444"/>
          <p:cNvSpPr/>
          <p:nvPr/>
        </p:nvSpPr>
        <p:spPr>
          <a:xfrm>
            <a:off x="9998593" y="4362302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4" name="object 445"/>
          <p:cNvSpPr/>
          <p:nvPr/>
        </p:nvSpPr>
        <p:spPr>
          <a:xfrm>
            <a:off x="9358710" y="4362302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5" name="object 446"/>
          <p:cNvSpPr/>
          <p:nvPr/>
        </p:nvSpPr>
        <p:spPr>
          <a:xfrm>
            <a:off x="8702708" y="436230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6" name="object 447"/>
          <p:cNvSpPr/>
          <p:nvPr/>
        </p:nvSpPr>
        <p:spPr>
          <a:xfrm>
            <a:off x="9998594" y="4289930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7" name="object 448"/>
          <p:cNvSpPr/>
          <p:nvPr/>
        </p:nvSpPr>
        <p:spPr>
          <a:xfrm>
            <a:off x="8702707" y="4289930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8" name="object 449"/>
          <p:cNvSpPr/>
          <p:nvPr/>
        </p:nvSpPr>
        <p:spPr>
          <a:xfrm>
            <a:off x="9998594" y="4217545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9" name="object 450"/>
          <p:cNvSpPr/>
          <p:nvPr/>
        </p:nvSpPr>
        <p:spPr>
          <a:xfrm>
            <a:off x="8702707" y="4217545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0" name="object 451"/>
          <p:cNvSpPr/>
          <p:nvPr/>
        </p:nvSpPr>
        <p:spPr>
          <a:xfrm>
            <a:off x="8702708" y="4145175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1" name="object 452"/>
          <p:cNvSpPr/>
          <p:nvPr/>
        </p:nvSpPr>
        <p:spPr>
          <a:xfrm>
            <a:off x="8894728" y="4139419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2" name="object 453"/>
          <p:cNvSpPr/>
          <p:nvPr/>
        </p:nvSpPr>
        <p:spPr>
          <a:xfrm>
            <a:off x="9214681" y="4139419"/>
            <a:ext cx="0" cy="170827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0"/>
                </a:moveTo>
                <a:lnTo>
                  <a:pt x="0" y="15259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3" name="object 454"/>
          <p:cNvSpPr/>
          <p:nvPr/>
        </p:nvSpPr>
        <p:spPr>
          <a:xfrm>
            <a:off x="921468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4" name="object 455"/>
          <p:cNvSpPr/>
          <p:nvPr/>
        </p:nvSpPr>
        <p:spPr>
          <a:xfrm>
            <a:off x="9534514" y="4139419"/>
            <a:ext cx="0" cy="287783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5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5" name="object 456"/>
          <p:cNvSpPr/>
          <p:nvPr/>
        </p:nvSpPr>
        <p:spPr>
          <a:xfrm>
            <a:off x="9534514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6" name="object 457"/>
          <p:cNvSpPr/>
          <p:nvPr/>
        </p:nvSpPr>
        <p:spPr>
          <a:xfrm>
            <a:off x="9854565" y="4139419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7" name="object 458"/>
          <p:cNvSpPr/>
          <p:nvPr/>
        </p:nvSpPr>
        <p:spPr>
          <a:xfrm>
            <a:off x="9854565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8" name="object 459"/>
          <p:cNvSpPr/>
          <p:nvPr/>
        </p:nvSpPr>
        <p:spPr>
          <a:xfrm>
            <a:off x="10174421" y="4139419"/>
            <a:ext cx="0" cy="205559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364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9" name="object 460"/>
          <p:cNvSpPr/>
          <p:nvPr/>
        </p:nvSpPr>
        <p:spPr>
          <a:xfrm>
            <a:off x="1017442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0" name="object 461"/>
          <p:cNvSpPr/>
          <p:nvPr/>
        </p:nvSpPr>
        <p:spPr>
          <a:xfrm>
            <a:off x="9070726" y="4309749"/>
            <a:ext cx="288880" cy="197762"/>
          </a:xfrm>
          <a:custGeom>
            <a:avLst/>
            <a:gdLst/>
            <a:ahLst/>
            <a:cxnLst/>
            <a:rect l="l" t="t" r="r" b="b"/>
            <a:pathLst>
              <a:path w="151129" h="177164">
                <a:moveTo>
                  <a:pt x="0" y="0"/>
                </a:moveTo>
                <a:lnTo>
                  <a:pt x="150660" y="0"/>
                </a:lnTo>
                <a:lnTo>
                  <a:pt x="150660" y="176809"/>
                </a:lnTo>
                <a:lnTo>
                  <a:pt x="0" y="17680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4" name="object 465"/>
          <p:cNvSpPr/>
          <p:nvPr/>
        </p:nvSpPr>
        <p:spPr>
          <a:xfrm>
            <a:off x="8702708" y="4139419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5" name="object 466"/>
          <p:cNvSpPr/>
          <p:nvPr/>
        </p:nvSpPr>
        <p:spPr>
          <a:xfrm>
            <a:off x="10318643" y="521483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6" name="object 467"/>
          <p:cNvSpPr/>
          <p:nvPr/>
        </p:nvSpPr>
        <p:spPr>
          <a:xfrm>
            <a:off x="9998593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7" name="object 468"/>
          <p:cNvSpPr/>
          <p:nvPr/>
        </p:nvSpPr>
        <p:spPr>
          <a:xfrm>
            <a:off x="9678566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8" name="object 469"/>
          <p:cNvSpPr/>
          <p:nvPr/>
        </p:nvSpPr>
        <p:spPr>
          <a:xfrm>
            <a:off x="9358709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9" name="object 470"/>
          <p:cNvSpPr/>
          <p:nvPr/>
        </p:nvSpPr>
        <p:spPr>
          <a:xfrm>
            <a:off x="8702708" y="521483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0" name="object 471"/>
          <p:cNvSpPr/>
          <p:nvPr/>
        </p:nvSpPr>
        <p:spPr>
          <a:xfrm>
            <a:off x="10318643" y="513038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1" name="object 472"/>
          <p:cNvSpPr/>
          <p:nvPr/>
        </p:nvSpPr>
        <p:spPr>
          <a:xfrm>
            <a:off x="9998593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2" name="object 473"/>
          <p:cNvSpPr/>
          <p:nvPr/>
        </p:nvSpPr>
        <p:spPr>
          <a:xfrm>
            <a:off x="9678566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3" name="object 474"/>
          <p:cNvSpPr/>
          <p:nvPr/>
        </p:nvSpPr>
        <p:spPr>
          <a:xfrm>
            <a:off x="9358709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4" name="object 475"/>
          <p:cNvSpPr/>
          <p:nvPr/>
        </p:nvSpPr>
        <p:spPr>
          <a:xfrm>
            <a:off x="8702708" y="513038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5" name="object 476"/>
          <p:cNvSpPr/>
          <p:nvPr/>
        </p:nvSpPr>
        <p:spPr>
          <a:xfrm>
            <a:off x="9998594" y="504582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6" name="object 477"/>
          <p:cNvSpPr/>
          <p:nvPr/>
        </p:nvSpPr>
        <p:spPr>
          <a:xfrm>
            <a:off x="9358710" y="5045821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7" name="object 478"/>
          <p:cNvSpPr/>
          <p:nvPr/>
        </p:nvSpPr>
        <p:spPr>
          <a:xfrm>
            <a:off x="8702708" y="504582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8" name="object 479"/>
          <p:cNvSpPr/>
          <p:nvPr/>
        </p:nvSpPr>
        <p:spPr>
          <a:xfrm>
            <a:off x="9998594" y="496137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9" name="object 480"/>
          <p:cNvSpPr/>
          <p:nvPr/>
        </p:nvSpPr>
        <p:spPr>
          <a:xfrm>
            <a:off x="8702707" y="4961372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0" name="object 481"/>
          <p:cNvSpPr/>
          <p:nvPr/>
        </p:nvSpPr>
        <p:spPr>
          <a:xfrm>
            <a:off x="8702708" y="5257023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1" name="object 482"/>
          <p:cNvSpPr/>
          <p:nvPr/>
        </p:nvSpPr>
        <p:spPr>
          <a:xfrm>
            <a:off x="10318643" y="517257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2" name="object 483"/>
          <p:cNvSpPr/>
          <p:nvPr/>
        </p:nvSpPr>
        <p:spPr>
          <a:xfrm>
            <a:off x="9998593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3" name="object 484"/>
          <p:cNvSpPr/>
          <p:nvPr/>
        </p:nvSpPr>
        <p:spPr>
          <a:xfrm>
            <a:off x="9678566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4" name="object 485"/>
          <p:cNvSpPr/>
          <p:nvPr/>
        </p:nvSpPr>
        <p:spPr>
          <a:xfrm>
            <a:off x="9358709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5" name="object 486"/>
          <p:cNvSpPr/>
          <p:nvPr/>
        </p:nvSpPr>
        <p:spPr>
          <a:xfrm>
            <a:off x="8702708" y="517257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6" name="object 487"/>
          <p:cNvSpPr/>
          <p:nvPr/>
        </p:nvSpPr>
        <p:spPr>
          <a:xfrm>
            <a:off x="10318643" y="508802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7" name="object 488"/>
          <p:cNvSpPr/>
          <p:nvPr/>
        </p:nvSpPr>
        <p:spPr>
          <a:xfrm>
            <a:off x="9998593" y="508802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8" name="object 489"/>
          <p:cNvSpPr/>
          <p:nvPr/>
        </p:nvSpPr>
        <p:spPr>
          <a:xfrm>
            <a:off x="9358710" y="508802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9" name="object 490"/>
          <p:cNvSpPr/>
          <p:nvPr/>
        </p:nvSpPr>
        <p:spPr>
          <a:xfrm>
            <a:off x="8702708" y="508802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0" name="object 491"/>
          <p:cNvSpPr/>
          <p:nvPr/>
        </p:nvSpPr>
        <p:spPr>
          <a:xfrm>
            <a:off x="9998594" y="500361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1" name="object 492"/>
          <p:cNvSpPr/>
          <p:nvPr/>
        </p:nvSpPr>
        <p:spPr>
          <a:xfrm>
            <a:off x="9358710" y="5003618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2" name="object 493"/>
          <p:cNvSpPr/>
          <p:nvPr/>
        </p:nvSpPr>
        <p:spPr>
          <a:xfrm>
            <a:off x="8702708" y="500361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3" name="object 494"/>
          <p:cNvSpPr/>
          <p:nvPr/>
        </p:nvSpPr>
        <p:spPr>
          <a:xfrm>
            <a:off x="8702708" y="4919169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4" name="object 495"/>
          <p:cNvSpPr/>
          <p:nvPr/>
        </p:nvSpPr>
        <p:spPr>
          <a:xfrm>
            <a:off x="8894728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5" name="object 496"/>
          <p:cNvSpPr/>
          <p:nvPr/>
        </p:nvSpPr>
        <p:spPr>
          <a:xfrm>
            <a:off x="9214681" y="4889441"/>
            <a:ext cx="0" cy="56706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7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6" name="object 497"/>
          <p:cNvSpPr/>
          <p:nvPr/>
        </p:nvSpPr>
        <p:spPr>
          <a:xfrm>
            <a:off x="9214681" y="52570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7" name="object 498"/>
          <p:cNvSpPr/>
          <p:nvPr/>
        </p:nvSpPr>
        <p:spPr>
          <a:xfrm>
            <a:off x="9534514" y="4889442"/>
            <a:ext cx="0" cy="198471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59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8" name="object 499"/>
          <p:cNvSpPr/>
          <p:nvPr/>
        </p:nvSpPr>
        <p:spPr>
          <a:xfrm>
            <a:off x="9534514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9" name="object 500"/>
          <p:cNvSpPr/>
          <p:nvPr/>
        </p:nvSpPr>
        <p:spPr>
          <a:xfrm>
            <a:off x="9854565" y="488944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0" name="object 501"/>
          <p:cNvSpPr/>
          <p:nvPr/>
        </p:nvSpPr>
        <p:spPr>
          <a:xfrm>
            <a:off x="9854565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1" name="object 502"/>
          <p:cNvSpPr/>
          <p:nvPr/>
        </p:nvSpPr>
        <p:spPr>
          <a:xfrm>
            <a:off x="10174421" y="4889441"/>
            <a:ext cx="0" cy="161612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2" name="object 503"/>
          <p:cNvSpPr/>
          <p:nvPr/>
        </p:nvSpPr>
        <p:spPr>
          <a:xfrm>
            <a:off x="10174421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3" name="object 504"/>
          <p:cNvSpPr/>
          <p:nvPr/>
        </p:nvSpPr>
        <p:spPr>
          <a:xfrm>
            <a:off x="9070726" y="4946090"/>
            <a:ext cx="288880" cy="311174"/>
          </a:xfrm>
          <a:custGeom>
            <a:avLst/>
            <a:gdLst/>
            <a:ahLst/>
            <a:cxnLst/>
            <a:rect l="l" t="t" r="r" b="b"/>
            <a:pathLst>
              <a:path w="151129" h="278764">
                <a:moveTo>
                  <a:pt x="0" y="0"/>
                </a:moveTo>
                <a:lnTo>
                  <a:pt x="150660" y="0"/>
                </a:lnTo>
                <a:lnTo>
                  <a:pt x="150660" y="278561"/>
                </a:lnTo>
                <a:lnTo>
                  <a:pt x="0" y="278561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7" name="object 508"/>
          <p:cNvSpPr/>
          <p:nvPr/>
        </p:nvSpPr>
        <p:spPr>
          <a:xfrm>
            <a:off x="8702708" y="4889442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1" name="object 512"/>
          <p:cNvSpPr/>
          <p:nvPr/>
        </p:nvSpPr>
        <p:spPr>
          <a:xfrm>
            <a:off x="8702708" y="4586362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2" name="object 513"/>
          <p:cNvSpPr/>
          <p:nvPr/>
        </p:nvSpPr>
        <p:spPr>
          <a:xfrm>
            <a:off x="8702708" y="4586362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3" name="object 514"/>
          <p:cNvSpPr txBox="1"/>
          <p:nvPr/>
        </p:nvSpPr>
        <p:spPr>
          <a:xfrm>
            <a:off x="8702166" y="4572141"/>
            <a:ext cx="17372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43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Cum.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carbon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stored</a:t>
            </a:r>
            <a:endParaRPr lang="de-DE" sz="1050" spc="5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2700" marR="5080" indent="1143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2015−210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(Gt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CO2)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7" name="object 518"/>
          <p:cNvSpPr/>
          <p:nvPr/>
        </p:nvSpPr>
        <p:spPr>
          <a:xfrm>
            <a:off x="8702708" y="3836340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8" name="object 519"/>
          <p:cNvSpPr/>
          <p:nvPr/>
        </p:nvSpPr>
        <p:spPr>
          <a:xfrm>
            <a:off x="8702708" y="3836340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1" name="object 522"/>
          <p:cNvSpPr/>
          <p:nvPr/>
        </p:nvSpPr>
        <p:spPr>
          <a:xfrm>
            <a:off x="8702708" y="3086418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2" name="object 523"/>
          <p:cNvSpPr/>
          <p:nvPr/>
        </p:nvSpPr>
        <p:spPr>
          <a:xfrm>
            <a:off x="8702708" y="3086418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3" name="object 524"/>
          <p:cNvSpPr txBox="1"/>
          <p:nvPr/>
        </p:nvSpPr>
        <p:spPr>
          <a:xfrm>
            <a:off x="8864590" y="3081007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Energ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Pric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e 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Inc.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03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(%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of 2015)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29" name="object 530"/>
          <p:cNvSpPr/>
          <p:nvPr/>
        </p:nvSpPr>
        <p:spPr>
          <a:xfrm>
            <a:off x="8702708" y="1586431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0" name="object 531"/>
          <p:cNvSpPr/>
          <p:nvPr/>
        </p:nvSpPr>
        <p:spPr>
          <a:xfrm>
            <a:off x="8702708" y="1586431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1" name="object 532"/>
          <p:cNvSpPr txBox="1"/>
          <p:nvPr/>
        </p:nvSpPr>
        <p:spPr>
          <a:xfrm>
            <a:off x="8935583" y="1581051"/>
            <a:ext cx="124750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70"/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W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ater withd</a:t>
            </a:r>
            <a:r>
              <a:rPr sz="1050" spc="-10" dirty="0">
                <a:solidFill>
                  <a:srgbClr val="1A1A1A"/>
                </a:solidFill>
                <a:latin typeface="Arial"/>
                <a:cs typeface="Arial"/>
              </a:rPr>
              <a:t>raw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al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2700" marR="5080" indent="13970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(1000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km³/yr)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34" name="object 535"/>
          <p:cNvSpPr/>
          <p:nvPr/>
        </p:nvSpPr>
        <p:spPr>
          <a:xfrm>
            <a:off x="8702708" y="836395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5" name="object 536"/>
          <p:cNvSpPr/>
          <p:nvPr/>
        </p:nvSpPr>
        <p:spPr>
          <a:xfrm>
            <a:off x="8702708" y="836395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6" name="object 537"/>
          <p:cNvSpPr txBox="1"/>
          <p:nvPr/>
        </p:nvSpPr>
        <p:spPr>
          <a:xfrm>
            <a:off x="8696762" y="883271"/>
            <a:ext cx="1677448" cy="27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F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ossil 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ressource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-20" dirty="0" err="1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xt</a:t>
            </a:r>
            <a:r>
              <a:rPr sz="1050" spc="-40" dirty="0" err="1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(EJ/yr)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43" name="object 544"/>
          <p:cNvSpPr/>
          <p:nvPr/>
        </p:nvSpPr>
        <p:spPr>
          <a:xfrm>
            <a:off x="8894728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4" name="object 545"/>
          <p:cNvSpPr/>
          <p:nvPr/>
        </p:nvSpPr>
        <p:spPr>
          <a:xfrm>
            <a:off x="921468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5" name="object 546"/>
          <p:cNvSpPr/>
          <p:nvPr/>
        </p:nvSpPr>
        <p:spPr>
          <a:xfrm>
            <a:off x="9534514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6" name="object 547"/>
          <p:cNvSpPr/>
          <p:nvPr/>
        </p:nvSpPr>
        <p:spPr>
          <a:xfrm>
            <a:off x="9854565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7" name="object 548"/>
          <p:cNvSpPr/>
          <p:nvPr/>
        </p:nvSpPr>
        <p:spPr>
          <a:xfrm>
            <a:off x="1017442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0" name="object 381"/>
          <p:cNvSpPr/>
          <p:nvPr/>
        </p:nvSpPr>
        <p:spPr>
          <a:xfrm>
            <a:off x="10315978" y="293945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1" name="object 382"/>
          <p:cNvSpPr/>
          <p:nvPr/>
        </p:nvSpPr>
        <p:spPr>
          <a:xfrm>
            <a:off x="9995928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2" name="object 383"/>
          <p:cNvSpPr/>
          <p:nvPr/>
        </p:nvSpPr>
        <p:spPr>
          <a:xfrm>
            <a:off x="9675901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3" name="object 384"/>
          <p:cNvSpPr/>
          <p:nvPr/>
        </p:nvSpPr>
        <p:spPr>
          <a:xfrm>
            <a:off x="9356044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4" name="object 385"/>
          <p:cNvSpPr/>
          <p:nvPr/>
        </p:nvSpPr>
        <p:spPr>
          <a:xfrm>
            <a:off x="9035995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5" name="object 386"/>
          <p:cNvSpPr/>
          <p:nvPr/>
        </p:nvSpPr>
        <p:spPr>
          <a:xfrm>
            <a:off x="8700044" y="293945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6" name="object 387"/>
          <p:cNvSpPr/>
          <p:nvPr/>
        </p:nvSpPr>
        <p:spPr>
          <a:xfrm>
            <a:off x="10315978" y="281302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7" name="object 388"/>
          <p:cNvSpPr/>
          <p:nvPr/>
        </p:nvSpPr>
        <p:spPr>
          <a:xfrm>
            <a:off x="9995928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8" name="object 389"/>
          <p:cNvSpPr/>
          <p:nvPr/>
        </p:nvSpPr>
        <p:spPr>
          <a:xfrm>
            <a:off x="9675901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9" name="object 390"/>
          <p:cNvSpPr/>
          <p:nvPr/>
        </p:nvSpPr>
        <p:spPr>
          <a:xfrm>
            <a:off x="9356044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0" name="object 391"/>
          <p:cNvSpPr/>
          <p:nvPr/>
        </p:nvSpPr>
        <p:spPr>
          <a:xfrm>
            <a:off x="8700044" y="281302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1" name="object 395"/>
          <p:cNvSpPr/>
          <p:nvPr/>
        </p:nvSpPr>
        <p:spPr>
          <a:xfrm>
            <a:off x="8700044" y="3002637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2" name="object 396"/>
          <p:cNvSpPr/>
          <p:nvPr/>
        </p:nvSpPr>
        <p:spPr>
          <a:xfrm>
            <a:off x="10315978" y="2876325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3" name="object 397"/>
          <p:cNvSpPr/>
          <p:nvPr/>
        </p:nvSpPr>
        <p:spPr>
          <a:xfrm>
            <a:off x="9995928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4" name="object 398"/>
          <p:cNvSpPr/>
          <p:nvPr/>
        </p:nvSpPr>
        <p:spPr>
          <a:xfrm>
            <a:off x="9675901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5" name="object 399"/>
          <p:cNvSpPr/>
          <p:nvPr/>
        </p:nvSpPr>
        <p:spPr>
          <a:xfrm>
            <a:off x="9356044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6" name="object 400"/>
          <p:cNvSpPr/>
          <p:nvPr/>
        </p:nvSpPr>
        <p:spPr>
          <a:xfrm>
            <a:off x="9035995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7" name="object 401"/>
          <p:cNvSpPr/>
          <p:nvPr/>
        </p:nvSpPr>
        <p:spPr>
          <a:xfrm>
            <a:off x="8700044" y="2876325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8" name="object 404"/>
          <p:cNvSpPr/>
          <p:nvPr/>
        </p:nvSpPr>
        <p:spPr>
          <a:xfrm>
            <a:off x="9675901" y="274984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9" name="object 405"/>
          <p:cNvSpPr/>
          <p:nvPr/>
        </p:nvSpPr>
        <p:spPr>
          <a:xfrm>
            <a:off x="9356044" y="274984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0" name="object 406"/>
          <p:cNvSpPr/>
          <p:nvPr/>
        </p:nvSpPr>
        <p:spPr>
          <a:xfrm>
            <a:off x="8700044" y="274984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1" name="object 408"/>
          <p:cNvSpPr/>
          <p:nvPr/>
        </p:nvSpPr>
        <p:spPr>
          <a:xfrm>
            <a:off x="8892063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2" name="object 410"/>
          <p:cNvSpPr/>
          <p:nvPr/>
        </p:nvSpPr>
        <p:spPr>
          <a:xfrm>
            <a:off x="9212017" y="300262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3" name="object 412"/>
          <p:cNvSpPr/>
          <p:nvPr/>
        </p:nvSpPr>
        <p:spPr>
          <a:xfrm>
            <a:off x="9531850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4" name="object 414"/>
          <p:cNvSpPr/>
          <p:nvPr/>
        </p:nvSpPr>
        <p:spPr>
          <a:xfrm>
            <a:off x="9851901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5" name="object 416"/>
          <p:cNvSpPr/>
          <p:nvPr/>
        </p:nvSpPr>
        <p:spPr>
          <a:xfrm>
            <a:off x="10171756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7" name="object 418"/>
          <p:cNvSpPr/>
          <p:nvPr/>
        </p:nvSpPr>
        <p:spPr>
          <a:xfrm>
            <a:off x="9068061" y="2667161"/>
            <a:ext cx="288880" cy="335490"/>
          </a:xfrm>
          <a:custGeom>
            <a:avLst/>
            <a:gdLst/>
            <a:ahLst/>
            <a:cxnLst/>
            <a:rect l="l" t="t" r="r" b="b"/>
            <a:pathLst>
              <a:path w="151129" h="249555">
                <a:moveTo>
                  <a:pt x="0" y="0"/>
                </a:moveTo>
                <a:lnTo>
                  <a:pt x="150660" y="0"/>
                </a:lnTo>
                <a:lnTo>
                  <a:pt x="150660" y="249529"/>
                </a:lnTo>
                <a:lnTo>
                  <a:pt x="0" y="2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1" name="object 422"/>
          <p:cNvSpPr/>
          <p:nvPr/>
        </p:nvSpPr>
        <p:spPr>
          <a:xfrm>
            <a:off x="8700044" y="2635042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2" name="object 522"/>
          <p:cNvSpPr/>
          <p:nvPr/>
        </p:nvSpPr>
        <p:spPr>
          <a:xfrm>
            <a:off x="8700044" y="2331963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3" name="object 523"/>
          <p:cNvSpPr/>
          <p:nvPr/>
        </p:nvSpPr>
        <p:spPr>
          <a:xfrm>
            <a:off x="8700044" y="2331963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4" name="object 524"/>
          <p:cNvSpPr txBox="1"/>
          <p:nvPr/>
        </p:nvSpPr>
        <p:spPr>
          <a:xfrm>
            <a:off x="8861925" y="2320837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Fertilizer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use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2030 (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N2/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yr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29" name="object 524"/>
          <p:cNvSpPr txBox="1"/>
          <p:nvPr/>
        </p:nvSpPr>
        <p:spPr>
          <a:xfrm>
            <a:off x="8864590" y="3825238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 algn="ctr"/>
            <a:r>
              <a:rPr lang="en-US" sz="1050" dirty="0" err="1">
                <a:solidFill>
                  <a:srgbClr val="1A1A1A"/>
                </a:solidFill>
                <a:latin typeface="Arial"/>
                <a:cs typeface="Arial"/>
              </a:rPr>
              <a:t>Long</a:t>
            </a:r>
            <a:r>
              <a:rPr lang="en-US" sz="1050" spc="-85" dirty="0" err="1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lang="en-US" sz="1050" dirty="0" err="1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lang="en-US" sz="1050" spc="15" dirty="0" err="1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lang="en-US" sz="1050" spc="10" dirty="0" err="1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 Cost</a:t>
            </a:r>
          </a:p>
          <a:p>
            <a:pPr marL="56515" marR="5080" indent="-44450" algn="ctr"/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2050−210</a:t>
            </a:r>
            <a:r>
              <a:rPr lang="en-US"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z="1050" spc="5" dirty="0">
                <a:solidFill>
                  <a:srgbClr val="1A1A1A"/>
                </a:solidFill>
                <a:latin typeface="Arial"/>
                <a:cs typeface="Arial"/>
              </a:rPr>
              <a:t>(%)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354" name="object 55"/>
          <p:cNvSpPr/>
          <p:nvPr/>
        </p:nvSpPr>
        <p:spPr>
          <a:xfrm>
            <a:off x="7643467" y="1446267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5" name="object 56"/>
          <p:cNvSpPr/>
          <p:nvPr/>
        </p:nvSpPr>
        <p:spPr>
          <a:xfrm>
            <a:off x="7303288" y="14462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6" name="object 57"/>
          <p:cNvSpPr/>
          <p:nvPr/>
        </p:nvSpPr>
        <p:spPr>
          <a:xfrm>
            <a:off x="6962930" y="14462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7" name="object 58"/>
          <p:cNvSpPr/>
          <p:nvPr/>
        </p:nvSpPr>
        <p:spPr>
          <a:xfrm>
            <a:off x="6605507" y="144626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8" name="object 59"/>
          <p:cNvSpPr/>
          <p:nvPr/>
        </p:nvSpPr>
        <p:spPr>
          <a:xfrm>
            <a:off x="6962931" y="1324491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9" name="object 60"/>
          <p:cNvSpPr/>
          <p:nvPr/>
        </p:nvSpPr>
        <p:spPr>
          <a:xfrm>
            <a:off x="6605507" y="1324491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0" name="object 61"/>
          <p:cNvSpPr/>
          <p:nvPr/>
        </p:nvSpPr>
        <p:spPr>
          <a:xfrm>
            <a:off x="6962931" y="1202659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1" name="object 62"/>
          <p:cNvSpPr/>
          <p:nvPr/>
        </p:nvSpPr>
        <p:spPr>
          <a:xfrm>
            <a:off x="6605507" y="120265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2" name="object 63"/>
          <p:cNvSpPr/>
          <p:nvPr/>
        </p:nvSpPr>
        <p:spPr>
          <a:xfrm>
            <a:off x="6605507" y="1507184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3" name="object 64"/>
          <p:cNvSpPr/>
          <p:nvPr/>
        </p:nvSpPr>
        <p:spPr>
          <a:xfrm>
            <a:off x="6962931" y="1385352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4" name="object 65"/>
          <p:cNvSpPr/>
          <p:nvPr/>
        </p:nvSpPr>
        <p:spPr>
          <a:xfrm>
            <a:off x="6605507" y="138535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5" name="object 66"/>
          <p:cNvSpPr/>
          <p:nvPr/>
        </p:nvSpPr>
        <p:spPr>
          <a:xfrm>
            <a:off x="6962931" y="1263575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6" name="object 67"/>
          <p:cNvSpPr/>
          <p:nvPr/>
        </p:nvSpPr>
        <p:spPr>
          <a:xfrm>
            <a:off x="6605507" y="1263575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7" name="object 68"/>
          <p:cNvSpPr/>
          <p:nvPr/>
        </p:nvSpPr>
        <p:spPr>
          <a:xfrm>
            <a:off x="6605507" y="1141743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8" name="object 69"/>
          <p:cNvSpPr/>
          <p:nvPr/>
        </p:nvSpPr>
        <p:spPr>
          <a:xfrm>
            <a:off x="6809727" y="113947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9" name="object 70"/>
          <p:cNvSpPr/>
          <p:nvPr/>
        </p:nvSpPr>
        <p:spPr>
          <a:xfrm>
            <a:off x="6809727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0" name="object 71"/>
          <p:cNvSpPr/>
          <p:nvPr/>
        </p:nvSpPr>
        <p:spPr>
          <a:xfrm>
            <a:off x="7150111" y="1139474"/>
            <a:ext cx="0" cy="2410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8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1" name="object 72"/>
          <p:cNvSpPr/>
          <p:nvPr/>
        </p:nvSpPr>
        <p:spPr>
          <a:xfrm>
            <a:off x="7150111" y="150717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2" name="object 73"/>
          <p:cNvSpPr/>
          <p:nvPr/>
        </p:nvSpPr>
        <p:spPr>
          <a:xfrm>
            <a:off x="7490287" y="1139474"/>
            <a:ext cx="0" cy="266518"/>
          </a:xfrm>
          <a:custGeom>
            <a:avLst/>
            <a:gdLst/>
            <a:ahLst/>
            <a:cxnLst/>
            <a:rect l="l" t="t" r="r" b="b"/>
            <a:pathLst>
              <a:path h="238759">
                <a:moveTo>
                  <a:pt x="0" y="0"/>
                </a:moveTo>
                <a:lnTo>
                  <a:pt x="0" y="23851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3" name="object 74"/>
          <p:cNvSpPr/>
          <p:nvPr/>
        </p:nvSpPr>
        <p:spPr>
          <a:xfrm>
            <a:off x="7490287" y="150717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4" name="object 75"/>
          <p:cNvSpPr/>
          <p:nvPr/>
        </p:nvSpPr>
        <p:spPr>
          <a:xfrm>
            <a:off x="7830647" y="1139475"/>
            <a:ext cx="0" cy="289199"/>
          </a:xfrm>
          <a:custGeom>
            <a:avLst/>
            <a:gdLst/>
            <a:ahLst/>
            <a:cxnLst/>
            <a:rect l="l" t="t" r="r" b="b"/>
            <a:pathLst>
              <a:path h="259080">
                <a:moveTo>
                  <a:pt x="0" y="0"/>
                </a:moveTo>
                <a:lnTo>
                  <a:pt x="0" y="25881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5" name="object 76"/>
          <p:cNvSpPr/>
          <p:nvPr/>
        </p:nvSpPr>
        <p:spPr>
          <a:xfrm>
            <a:off x="7830647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6" name="object 77"/>
          <p:cNvSpPr/>
          <p:nvPr/>
        </p:nvSpPr>
        <p:spPr>
          <a:xfrm>
            <a:off x="8170824" y="1139475"/>
            <a:ext cx="0" cy="385601"/>
          </a:xfrm>
          <a:custGeom>
            <a:avLst/>
            <a:gdLst/>
            <a:ahLst/>
            <a:cxnLst/>
            <a:rect l="l" t="t" r="r" b="b"/>
            <a:pathLst>
              <a:path h="345440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8" name="object 79"/>
          <p:cNvSpPr/>
          <p:nvPr/>
        </p:nvSpPr>
        <p:spPr>
          <a:xfrm>
            <a:off x="6996907" y="1380419"/>
            <a:ext cx="307233" cy="126879"/>
          </a:xfrm>
          <a:custGeom>
            <a:avLst/>
            <a:gdLst/>
            <a:ahLst/>
            <a:cxnLst/>
            <a:rect l="l" t="t" r="r" b="b"/>
            <a:pathLst>
              <a:path w="151129" h="113665">
                <a:moveTo>
                  <a:pt x="0" y="0"/>
                </a:moveTo>
                <a:lnTo>
                  <a:pt x="150710" y="0"/>
                </a:lnTo>
                <a:lnTo>
                  <a:pt x="150710" y="113550"/>
                </a:lnTo>
                <a:lnTo>
                  <a:pt x="0" y="113550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2" name="object 83"/>
          <p:cNvSpPr/>
          <p:nvPr/>
        </p:nvSpPr>
        <p:spPr>
          <a:xfrm>
            <a:off x="6605507" y="1139475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4" name="object 85"/>
          <p:cNvSpPr/>
          <p:nvPr/>
        </p:nvSpPr>
        <p:spPr>
          <a:xfrm>
            <a:off x="7983849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5" name="object 86"/>
          <p:cNvSpPr/>
          <p:nvPr/>
        </p:nvSpPr>
        <p:spPr>
          <a:xfrm>
            <a:off x="7643466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6" name="object 87"/>
          <p:cNvSpPr/>
          <p:nvPr/>
        </p:nvSpPr>
        <p:spPr>
          <a:xfrm>
            <a:off x="7303288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7" name="object 88"/>
          <p:cNvSpPr/>
          <p:nvPr/>
        </p:nvSpPr>
        <p:spPr>
          <a:xfrm>
            <a:off x="6962930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8" name="object 89"/>
          <p:cNvSpPr/>
          <p:nvPr/>
        </p:nvSpPr>
        <p:spPr>
          <a:xfrm>
            <a:off x="6605507" y="221328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9" name="object 90"/>
          <p:cNvSpPr/>
          <p:nvPr/>
        </p:nvSpPr>
        <p:spPr>
          <a:xfrm>
            <a:off x="7303289" y="2125520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0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0" name="object 91"/>
          <p:cNvSpPr/>
          <p:nvPr/>
        </p:nvSpPr>
        <p:spPr>
          <a:xfrm>
            <a:off x="6962930" y="212552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1" name="object 92"/>
          <p:cNvSpPr/>
          <p:nvPr/>
        </p:nvSpPr>
        <p:spPr>
          <a:xfrm>
            <a:off x="6605507" y="212552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2" name="object 93"/>
          <p:cNvSpPr/>
          <p:nvPr/>
        </p:nvSpPr>
        <p:spPr>
          <a:xfrm>
            <a:off x="6962931" y="2037697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3" name="object 94"/>
          <p:cNvSpPr/>
          <p:nvPr/>
        </p:nvSpPr>
        <p:spPr>
          <a:xfrm>
            <a:off x="6605507" y="203769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4" name="object 95"/>
          <p:cNvSpPr/>
          <p:nvPr/>
        </p:nvSpPr>
        <p:spPr>
          <a:xfrm>
            <a:off x="6962931" y="1949859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5" name="object 96"/>
          <p:cNvSpPr/>
          <p:nvPr/>
        </p:nvSpPr>
        <p:spPr>
          <a:xfrm>
            <a:off x="6605507" y="194985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6" name="object 97"/>
          <p:cNvSpPr/>
          <p:nvPr/>
        </p:nvSpPr>
        <p:spPr>
          <a:xfrm>
            <a:off x="6605507" y="2257092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7" name="object 98"/>
          <p:cNvSpPr/>
          <p:nvPr/>
        </p:nvSpPr>
        <p:spPr>
          <a:xfrm>
            <a:off x="7983850" y="2169439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8" name="object 99"/>
          <p:cNvSpPr/>
          <p:nvPr/>
        </p:nvSpPr>
        <p:spPr>
          <a:xfrm>
            <a:off x="7643466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9" name="object 100"/>
          <p:cNvSpPr/>
          <p:nvPr/>
        </p:nvSpPr>
        <p:spPr>
          <a:xfrm>
            <a:off x="7303288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0" name="object 101"/>
          <p:cNvSpPr/>
          <p:nvPr/>
        </p:nvSpPr>
        <p:spPr>
          <a:xfrm>
            <a:off x="6962930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1" name="object 102"/>
          <p:cNvSpPr/>
          <p:nvPr/>
        </p:nvSpPr>
        <p:spPr>
          <a:xfrm>
            <a:off x="6605507" y="216943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2" name="object 103"/>
          <p:cNvSpPr/>
          <p:nvPr/>
        </p:nvSpPr>
        <p:spPr>
          <a:xfrm>
            <a:off x="7303289" y="2081602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0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3" name="object 104"/>
          <p:cNvSpPr/>
          <p:nvPr/>
        </p:nvSpPr>
        <p:spPr>
          <a:xfrm>
            <a:off x="6962930" y="2081602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4" name="object 105"/>
          <p:cNvSpPr/>
          <p:nvPr/>
        </p:nvSpPr>
        <p:spPr>
          <a:xfrm>
            <a:off x="6605507" y="208160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5" name="object 106"/>
          <p:cNvSpPr/>
          <p:nvPr/>
        </p:nvSpPr>
        <p:spPr>
          <a:xfrm>
            <a:off x="6962931" y="1993778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6" name="object 107"/>
          <p:cNvSpPr/>
          <p:nvPr/>
        </p:nvSpPr>
        <p:spPr>
          <a:xfrm>
            <a:off x="6605507" y="1993778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7" name="object 108"/>
          <p:cNvSpPr/>
          <p:nvPr/>
        </p:nvSpPr>
        <p:spPr>
          <a:xfrm>
            <a:off x="6605507" y="1905955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8" name="object 109"/>
          <p:cNvSpPr/>
          <p:nvPr/>
        </p:nvSpPr>
        <p:spPr>
          <a:xfrm>
            <a:off x="6809727" y="188951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7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9" name="object 110"/>
          <p:cNvSpPr/>
          <p:nvPr/>
        </p:nvSpPr>
        <p:spPr>
          <a:xfrm>
            <a:off x="6809727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0" name="object 111"/>
          <p:cNvSpPr/>
          <p:nvPr/>
        </p:nvSpPr>
        <p:spPr>
          <a:xfrm>
            <a:off x="7150111" y="1889511"/>
            <a:ext cx="0" cy="172953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82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1" name="object 112"/>
          <p:cNvSpPr/>
          <p:nvPr/>
        </p:nvSpPr>
        <p:spPr>
          <a:xfrm>
            <a:off x="7150111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2" name="object 113"/>
          <p:cNvSpPr/>
          <p:nvPr/>
        </p:nvSpPr>
        <p:spPr>
          <a:xfrm>
            <a:off x="7490287" y="1889511"/>
            <a:ext cx="0" cy="22469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01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3" name="object 114"/>
          <p:cNvSpPr/>
          <p:nvPr/>
        </p:nvSpPr>
        <p:spPr>
          <a:xfrm>
            <a:off x="7490287" y="225710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6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4" name="object 115"/>
          <p:cNvSpPr/>
          <p:nvPr/>
        </p:nvSpPr>
        <p:spPr>
          <a:xfrm>
            <a:off x="7830647" y="1889510"/>
            <a:ext cx="0" cy="218318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2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5" name="object 116"/>
          <p:cNvSpPr/>
          <p:nvPr/>
        </p:nvSpPr>
        <p:spPr>
          <a:xfrm>
            <a:off x="7830647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6" name="object 117"/>
          <p:cNvSpPr/>
          <p:nvPr/>
        </p:nvSpPr>
        <p:spPr>
          <a:xfrm>
            <a:off x="8170824" y="1889510"/>
            <a:ext cx="0" cy="277150"/>
          </a:xfrm>
          <a:custGeom>
            <a:avLst/>
            <a:gdLst/>
            <a:ahLst/>
            <a:cxnLst/>
            <a:rect l="l" t="t" r="r" b="b"/>
            <a:pathLst>
              <a:path h="248284">
                <a:moveTo>
                  <a:pt x="0" y="0"/>
                </a:moveTo>
                <a:lnTo>
                  <a:pt x="0" y="2477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7" name="object 118"/>
          <p:cNvSpPr/>
          <p:nvPr/>
        </p:nvSpPr>
        <p:spPr>
          <a:xfrm>
            <a:off x="8170824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9" name="object 120"/>
          <p:cNvSpPr/>
          <p:nvPr/>
        </p:nvSpPr>
        <p:spPr>
          <a:xfrm>
            <a:off x="6996907" y="2062336"/>
            <a:ext cx="307233" cy="194927"/>
          </a:xfrm>
          <a:custGeom>
            <a:avLst/>
            <a:gdLst/>
            <a:ahLst/>
            <a:cxnLst/>
            <a:rect l="l" t="t" r="r" b="b"/>
            <a:pathLst>
              <a:path w="151129" h="174625">
                <a:moveTo>
                  <a:pt x="0" y="0"/>
                </a:moveTo>
                <a:lnTo>
                  <a:pt x="150710" y="0"/>
                </a:lnTo>
                <a:lnTo>
                  <a:pt x="150710" y="174472"/>
                </a:lnTo>
                <a:lnTo>
                  <a:pt x="0" y="174472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3" name="object 124"/>
          <p:cNvSpPr/>
          <p:nvPr/>
        </p:nvSpPr>
        <p:spPr>
          <a:xfrm>
            <a:off x="6605507" y="1889511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445" y="0"/>
                </a:lnTo>
                <a:lnTo>
                  <a:pt x="870445" y="345071"/>
                </a:lnTo>
              </a:path>
              <a:path w="870585" h="345440">
                <a:moveTo>
                  <a:pt x="0" y="345071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5" name="object 126"/>
          <p:cNvSpPr/>
          <p:nvPr/>
        </p:nvSpPr>
        <p:spPr>
          <a:xfrm>
            <a:off x="7983849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6" name="object 127"/>
          <p:cNvSpPr/>
          <p:nvPr/>
        </p:nvSpPr>
        <p:spPr>
          <a:xfrm>
            <a:off x="7643466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7" name="object 128"/>
          <p:cNvSpPr/>
          <p:nvPr/>
        </p:nvSpPr>
        <p:spPr>
          <a:xfrm>
            <a:off x="7303288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8" name="object 129"/>
          <p:cNvSpPr/>
          <p:nvPr/>
        </p:nvSpPr>
        <p:spPr>
          <a:xfrm>
            <a:off x="6962930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9" name="object 130"/>
          <p:cNvSpPr/>
          <p:nvPr/>
        </p:nvSpPr>
        <p:spPr>
          <a:xfrm>
            <a:off x="6605507" y="2962656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0" name="object 131"/>
          <p:cNvSpPr/>
          <p:nvPr/>
        </p:nvSpPr>
        <p:spPr>
          <a:xfrm>
            <a:off x="7983850" y="2873599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1" name="object 132"/>
          <p:cNvSpPr/>
          <p:nvPr/>
        </p:nvSpPr>
        <p:spPr>
          <a:xfrm>
            <a:off x="7303288" y="2873599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2" name="object 133"/>
          <p:cNvSpPr/>
          <p:nvPr/>
        </p:nvSpPr>
        <p:spPr>
          <a:xfrm>
            <a:off x="6962930" y="287359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3" name="object 134"/>
          <p:cNvSpPr/>
          <p:nvPr/>
        </p:nvSpPr>
        <p:spPr>
          <a:xfrm>
            <a:off x="6605507" y="287359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4" name="object 135"/>
          <p:cNvSpPr/>
          <p:nvPr/>
        </p:nvSpPr>
        <p:spPr>
          <a:xfrm>
            <a:off x="7983850" y="2784557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5" name="object 136"/>
          <p:cNvSpPr/>
          <p:nvPr/>
        </p:nvSpPr>
        <p:spPr>
          <a:xfrm>
            <a:off x="7303288" y="2784557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6" name="object 137"/>
          <p:cNvSpPr/>
          <p:nvPr/>
        </p:nvSpPr>
        <p:spPr>
          <a:xfrm>
            <a:off x="6962930" y="278455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7" name="object 138"/>
          <p:cNvSpPr/>
          <p:nvPr/>
        </p:nvSpPr>
        <p:spPr>
          <a:xfrm>
            <a:off x="6605507" y="278455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8" name="object 139"/>
          <p:cNvSpPr/>
          <p:nvPr/>
        </p:nvSpPr>
        <p:spPr>
          <a:xfrm>
            <a:off x="7983850" y="26956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9" name="object 140"/>
          <p:cNvSpPr/>
          <p:nvPr/>
        </p:nvSpPr>
        <p:spPr>
          <a:xfrm>
            <a:off x="7303288" y="269562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0" name="object 141"/>
          <p:cNvSpPr/>
          <p:nvPr/>
        </p:nvSpPr>
        <p:spPr>
          <a:xfrm>
            <a:off x="6962930" y="2695628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1" name="object 142"/>
          <p:cNvSpPr/>
          <p:nvPr/>
        </p:nvSpPr>
        <p:spPr>
          <a:xfrm>
            <a:off x="6605507" y="2695628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2" name="object 143"/>
          <p:cNvSpPr/>
          <p:nvPr/>
        </p:nvSpPr>
        <p:spPr>
          <a:xfrm>
            <a:off x="6605507" y="3007171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3" name="object 144"/>
          <p:cNvSpPr/>
          <p:nvPr/>
        </p:nvSpPr>
        <p:spPr>
          <a:xfrm>
            <a:off x="7983850" y="2918071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4" name="object 145"/>
          <p:cNvSpPr/>
          <p:nvPr/>
        </p:nvSpPr>
        <p:spPr>
          <a:xfrm>
            <a:off x="7303288" y="2918071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5" name="object 146"/>
          <p:cNvSpPr/>
          <p:nvPr/>
        </p:nvSpPr>
        <p:spPr>
          <a:xfrm>
            <a:off x="6962930" y="2918071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6" name="object 147"/>
          <p:cNvSpPr/>
          <p:nvPr/>
        </p:nvSpPr>
        <p:spPr>
          <a:xfrm>
            <a:off x="6605507" y="2918071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7" name="object 148"/>
          <p:cNvSpPr/>
          <p:nvPr/>
        </p:nvSpPr>
        <p:spPr>
          <a:xfrm>
            <a:off x="7983850" y="2829142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8" name="object 149"/>
          <p:cNvSpPr/>
          <p:nvPr/>
        </p:nvSpPr>
        <p:spPr>
          <a:xfrm>
            <a:off x="7303288" y="2829142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9" name="object 150"/>
          <p:cNvSpPr/>
          <p:nvPr/>
        </p:nvSpPr>
        <p:spPr>
          <a:xfrm>
            <a:off x="6962930" y="2829142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0" name="object 151"/>
          <p:cNvSpPr/>
          <p:nvPr/>
        </p:nvSpPr>
        <p:spPr>
          <a:xfrm>
            <a:off x="6605507" y="282914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1" name="object 152"/>
          <p:cNvSpPr/>
          <p:nvPr/>
        </p:nvSpPr>
        <p:spPr>
          <a:xfrm>
            <a:off x="7983850" y="2740100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2" name="object 153"/>
          <p:cNvSpPr/>
          <p:nvPr/>
        </p:nvSpPr>
        <p:spPr>
          <a:xfrm>
            <a:off x="7303288" y="2740100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3" name="object 154"/>
          <p:cNvSpPr/>
          <p:nvPr/>
        </p:nvSpPr>
        <p:spPr>
          <a:xfrm>
            <a:off x="6962930" y="274010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4" name="object 155"/>
          <p:cNvSpPr/>
          <p:nvPr/>
        </p:nvSpPr>
        <p:spPr>
          <a:xfrm>
            <a:off x="6605507" y="274010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5" name="object 156"/>
          <p:cNvSpPr/>
          <p:nvPr/>
        </p:nvSpPr>
        <p:spPr>
          <a:xfrm>
            <a:off x="6605507" y="265115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6" name="object 157"/>
          <p:cNvSpPr/>
          <p:nvPr/>
        </p:nvSpPr>
        <p:spPr>
          <a:xfrm>
            <a:off x="6809727" y="2639476"/>
            <a:ext cx="0" cy="28353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48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7" name="object 158"/>
          <p:cNvSpPr/>
          <p:nvPr/>
        </p:nvSpPr>
        <p:spPr>
          <a:xfrm>
            <a:off x="6809727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8" name="object 159"/>
          <p:cNvSpPr/>
          <p:nvPr/>
        </p:nvSpPr>
        <p:spPr>
          <a:xfrm>
            <a:off x="7150111" y="2639476"/>
            <a:ext cx="0" cy="36859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74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9" name="object 160"/>
          <p:cNvSpPr/>
          <p:nvPr/>
        </p:nvSpPr>
        <p:spPr>
          <a:xfrm>
            <a:off x="7150111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0" name="object 161"/>
          <p:cNvSpPr/>
          <p:nvPr/>
        </p:nvSpPr>
        <p:spPr>
          <a:xfrm>
            <a:off x="7490287" y="2639475"/>
            <a:ext cx="0" cy="297706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25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1" name="object 162"/>
          <p:cNvSpPr/>
          <p:nvPr/>
        </p:nvSpPr>
        <p:spPr>
          <a:xfrm>
            <a:off x="7490287" y="300718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2" name="object 163"/>
          <p:cNvSpPr/>
          <p:nvPr/>
        </p:nvSpPr>
        <p:spPr>
          <a:xfrm>
            <a:off x="7830647" y="263947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3" name="object 164"/>
          <p:cNvSpPr/>
          <p:nvPr/>
        </p:nvSpPr>
        <p:spPr>
          <a:xfrm>
            <a:off x="7830647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4" name="object 165"/>
          <p:cNvSpPr/>
          <p:nvPr/>
        </p:nvSpPr>
        <p:spPr>
          <a:xfrm>
            <a:off x="8170824" y="2639475"/>
            <a:ext cx="0" cy="297706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25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5" name="object 166"/>
          <p:cNvSpPr/>
          <p:nvPr/>
        </p:nvSpPr>
        <p:spPr>
          <a:xfrm>
            <a:off x="8170824" y="300718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7" name="object 168"/>
          <p:cNvSpPr/>
          <p:nvPr/>
        </p:nvSpPr>
        <p:spPr>
          <a:xfrm>
            <a:off x="6996907" y="2676022"/>
            <a:ext cx="307233" cy="331730"/>
          </a:xfrm>
          <a:custGeom>
            <a:avLst/>
            <a:gdLst/>
            <a:ahLst/>
            <a:cxnLst/>
            <a:rect l="l" t="t" r="r" b="b"/>
            <a:pathLst>
              <a:path w="151129" h="297180">
                <a:moveTo>
                  <a:pt x="0" y="0"/>
                </a:moveTo>
                <a:lnTo>
                  <a:pt x="150710" y="0"/>
                </a:lnTo>
                <a:lnTo>
                  <a:pt x="150710" y="296659"/>
                </a:lnTo>
                <a:lnTo>
                  <a:pt x="0" y="29665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1" name="object 172"/>
          <p:cNvSpPr/>
          <p:nvPr/>
        </p:nvSpPr>
        <p:spPr>
          <a:xfrm>
            <a:off x="6605507" y="2639476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2" name="object 173"/>
          <p:cNvSpPr/>
          <p:nvPr/>
        </p:nvSpPr>
        <p:spPr>
          <a:xfrm>
            <a:off x="6605507" y="373388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3" name="object 174"/>
          <p:cNvSpPr/>
          <p:nvPr/>
        </p:nvSpPr>
        <p:spPr>
          <a:xfrm>
            <a:off x="7983850" y="3671750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4" name="object 175"/>
          <p:cNvSpPr/>
          <p:nvPr/>
        </p:nvSpPr>
        <p:spPr>
          <a:xfrm>
            <a:off x="7303288" y="3671750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5" name="object 176"/>
          <p:cNvSpPr/>
          <p:nvPr/>
        </p:nvSpPr>
        <p:spPr>
          <a:xfrm>
            <a:off x="6962930" y="367175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6" name="object 177"/>
          <p:cNvSpPr/>
          <p:nvPr/>
        </p:nvSpPr>
        <p:spPr>
          <a:xfrm>
            <a:off x="6605507" y="367175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7" name="object 178"/>
          <p:cNvSpPr/>
          <p:nvPr/>
        </p:nvSpPr>
        <p:spPr>
          <a:xfrm>
            <a:off x="7983850" y="360945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8" name="object 179"/>
          <p:cNvSpPr/>
          <p:nvPr/>
        </p:nvSpPr>
        <p:spPr>
          <a:xfrm>
            <a:off x="7303288" y="360945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9" name="object 180"/>
          <p:cNvSpPr/>
          <p:nvPr/>
        </p:nvSpPr>
        <p:spPr>
          <a:xfrm>
            <a:off x="6605508" y="360945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0" name="object 181"/>
          <p:cNvSpPr/>
          <p:nvPr/>
        </p:nvSpPr>
        <p:spPr>
          <a:xfrm>
            <a:off x="7983850" y="354732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1" name="object 182"/>
          <p:cNvSpPr/>
          <p:nvPr/>
        </p:nvSpPr>
        <p:spPr>
          <a:xfrm>
            <a:off x="7303288" y="354732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2" name="object 183"/>
          <p:cNvSpPr/>
          <p:nvPr/>
        </p:nvSpPr>
        <p:spPr>
          <a:xfrm>
            <a:off x="6605508" y="354732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3" name="object 184"/>
          <p:cNvSpPr/>
          <p:nvPr/>
        </p:nvSpPr>
        <p:spPr>
          <a:xfrm>
            <a:off x="7983850" y="3485187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4" name="object 185"/>
          <p:cNvSpPr/>
          <p:nvPr/>
        </p:nvSpPr>
        <p:spPr>
          <a:xfrm>
            <a:off x="6605508" y="3485187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5" name="object 186"/>
          <p:cNvSpPr/>
          <p:nvPr/>
        </p:nvSpPr>
        <p:spPr>
          <a:xfrm>
            <a:off x="6605507" y="3422938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6" name="object 187"/>
          <p:cNvSpPr/>
          <p:nvPr/>
        </p:nvSpPr>
        <p:spPr>
          <a:xfrm>
            <a:off x="6605507" y="3764947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7" name="object 188"/>
          <p:cNvSpPr/>
          <p:nvPr/>
        </p:nvSpPr>
        <p:spPr>
          <a:xfrm>
            <a:off x="6605507" y="370282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8" name="object 189"/>
          <p:cNvSpPr/>
          <p:nvPr/>
        </p:nvSpPr>
        <p:spPr>
          <a:xfrm>
            <a:off x="7983850" y="364063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9" name="object 190"/>
          <p:cNvSpPr/>
          <p:nvPr/>
        </p:nvSpPr>
        <p:spPr>
          <a:xfrm>
            <a:off x="7303288" y="364063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0" name="object 191"/>
          <p:cNvSpPr/>
          <p:nvPr/>
        </p:nvSpPr>
        <p:spPr>
          <a:xfrm>
            <a:off x="6962930" y="3640633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1" name="object 192"/>
          <p:cNvSpPr/>
          <p:nvPr/>
        </p:nvSpPr>
        <p:spPr>
          <a:xfrm>
            <a:off x="6605507" y="3640633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2" name="object 193"/>
          <p:cNvSpPr/>
          <p:nvPr/>
        </p:nvSpPr>
        <p:spPr>
          <a:xfrm>
            <a:off x="7983850" y="357838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3" name="object 194"/>
          <p:cNvSpPr/>
          <p:nvPr/>
        </p:nvSpPr>
        <p:spPr>
          <a:xfrm>
            <a:off x="7303288" y="357838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4" name="object 195"/>
          <p:cNvSpPr/>
          <p:nvPr/>
        </p:nvSpPr>
        <p:spPr>
          <a:xfrm>
            <a:off x="6605508" y="357838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5" name="object 196"/>
          <p:cNvSpPr/>
          <p:nvPr/>
        </p:nvSpPr>
        <p:spPr>
          <a:xfrm>
            <a:off x="7983850" y="351626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6" name="object 197"/>
          <p:cNvSpPr/>
          <p:nvPr/>
        </p:nvSpPr>
        <p:spPr>
          <a:xfrm>
            <a:off x="7303288" y="351626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7" name="object 198"/>
          <p:cNvSpPr/>
          <p:nvPr/>
        </p:nvSpPr>
        <p:spPr>
          <a:xfrm>
            <a:off x="6605508" y="351626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8" name="object 199"/>
          <p:cNvSpPr/>
          <p:nvPr/>
        </p:nvSpPr>
        <p:spPr>
          <a:xfrm>
            <a:off x="7983850" y="3454126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9" name="object 200"/>
          <p:cNvSpPr/>
          <p:nvPr/>
        </p:nvSpPr>
        <p:spPr>
          <a:xfrm>
            <a:off x="6605508" y="3454126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0" name="object 201"/>
          <p:cNvSpPr/>
          <p:nvPr/>
        </p:nvSpPr>
        <p:spPr>
          <a:xfrm>
            <a:off x="6605507" y="3391821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1" name="object 202"/>
          <p:cNvSpPr/>
          <p:nvPr/>
        </p:nvSpPr>
        <p:spPr>
          <a:xfrm>
            <a:off x="6809727" y="3389496"/>
            <a:ext cx="0" cy="204850"/>
          </a:xfrm>
          <a:custGeom>
            <a:avLst/>
            <a:gdLst/>
            <a:ahLst/>
            <a:cxnLst/>
            <a:rect l="l" t="t" r="r" b="b"/>
            <a:pathLst>
              <a:path h="183514">
                <a:moveTo>
                  <a:pt x="0" y="0"/>
                </a:moveTo>
                <a:lnTo>
                  <a:pt x="0" y="18336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2" name="object 203"/>
          <p:cNvSpPr/>
          <p:nvPr/>
        </p:nvSpPr>
        <p:spPr>
          <a:xfrm>
            <a:off x="6809727" y="3702827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3" name="object 204"/>
          <p:cNvSpPr/>
          <p:nvPr/>
        </p:nvSpPr>
        <p:spPr>
          <a:xfrm>
            <a:off x="7150111" y="3389496"/>
            <a:ext cx="0" cy="9640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02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4" name="object 205"/>
          <p:cNvSpPr/>
          <p:nvPr/>
        </p:nvSpPr>
        <p:spPr>
          <a:xfrm>
            <a:off x="7150111" y="3702827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5" name="object 206"/>
          <p:cNvSpPr/>
          <p:nvPr/>
        </p:nvSpPr>
        <p:spPr>
          <a:xfrm>
            <a:off x="7490287" y="3389497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6" name="object 207"/>
          <p:cNvSpPr/>
          <p:nvPr/>
        </p:nvSpPr>
        <p:spPr>
          <a:xfrm>
            <a:off x="7830647" y="3389497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7" name="object 208"/>
          <p:cNvSpPr/>
          <p:nvPr/>
        </p:nvSpPr>
        <p:spPr>
          <a:xfrm>
            <a:off x="7830647" y="3702812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5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8" name="object 209"/>
          <p:cNvSpPr/>
          <p:nvPr/>
        </p:nvSpPr>
        <p:spPr>
          <a:xfrm>
            <a:off x="8170824" y="3389497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1" name="object 212"/>
          <p:cNvSpPr/>
          <p:nvPr/>
        </p:nvSpPr>
        <p:spPr>
          <a:xfrm>
            <a:off x="6996907" y="3485529"/>
            <a:ext cx="307233" cy="217609"/>
          </a:xfrm>
          <a:custGeom>
            <a:avLst/>
            <a:gdLst/>
            <a:ahLst/>
            <a:cxnLst/>
            <a:rect l="l" t="t" r="r" b="b"/>
            <a:pathLst>
              <a:path w="151129" h="194944">
                <a:moveTo>
                  <a:pt x="0" y="0"/>
                </a:moveTo>
                <a:lnTo>
                  <a:pt x="150710" y="0"/>
                </a:lnTo>
                <a:lnTo>
                  <a:pt x="150710" y="194665"/>
                </a:lnTo>
                <a:lnTo>
                  <a:pt x="0" y="194665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4" name="object 215"/>
          <p:cNvSpPr/>
          <p:nvPr/>
        </p:nvSpPr>
        <p:spPr>
          <a:xfrm>
            <a:off x="6605507" y="3389497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6" name="object 217"/>
          <p:cNvSpPr/>
          <p:nvPr/>
        </p:nvSpPr>
        <p:spPr>
          <a:xfrm>
            <a:off x="7983849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7" name="object 218"/>
          <p:cNvSpPr/>
          <p:nvPr/>
        </p:nvSpPr>
        <p:spPr>
          <a:xfrm>
            <a:off x="7643466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8" name="object 219"/>
          <p:cNvSpPr/>
          <p:nvPr/>
        </p:nvSpPr>
        <p:spPr>
          <a:xfrm>
            <a:off x="7303288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9" name="object 220"/>
          <p:cNvSpPr/>
          <p:nvPr/>
        </p:nvSpPr>
        <p:spPr>
          <a:xfrm>
            <a:off x="6605508" y="446081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1" name="object 222"/>
          <p:cNvSpPr/>
          <p:nvPr/>
        </p:nvSpPr>
        <p:spPr>
          <a:xfrm>
            <a:off x="7983849" y="43682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2" name="object 223"/>
          <p:cNvSpPr/>
          <p:nvPr/>
        </p:nvSpPr>
        <p:spPr>
          <a:xfrm>
            <a:off x="7643466" y="43682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3" name="object 224"/>
          <p:cNvSpPr/>
          <p:nvPr/>
        </p:nvSpPr>
        <p:spPr>
          <a:xfrm>
            <a:off x="6605508" y="4368284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5" name="object 226"/>
          <p:cNvSpPr/>
          <p:nvPr/>
        </p:nvSpPr>
        <p:spPr>
          <a:xfrm>
            <a:off x="7983849" y="42758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6" name="object 227"/>
          <p:cNvSpPr/>
          <p:nvPr/>
        </p:nvSpPr>
        <p:spPr>
          <a:xfrm>
            <a:off x="6605508" y="4275867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8" name="object 229"/>
          <p:cNvSpPr/>
          <p:nvPr/>
        </p:nvSpPr>
        <p:spPr>
          <a:xfrm>
            <a:off x="6605508" y="4183323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9" name="object 230"/>
          <p:cNvSpPr/>
          <p:nvPr/>
        </p:nvSpPr>
        <p:spPr>
          <a:xfrm>
            <a:off x="6605507" y="4507114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1" name="object 232"/>
          <p:cNvSpPr/>
          <p:nvPr/>
        </p:nvSpPr>
        <p:spPr>
          <a:xfrm>
            <a:off x="7983849" y="44145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2" name="object 233"/>
          <p:cNvSpPr/>
          <p:nvPr/>
        </p:nvSpPr>
        <p:spPr>
          <a:xfrm>
            <a:off x="7643466" y="44145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3" name="object 234"/>
          <p:cNvSpPr/>
          <p:nvPr/>
        </p:nvSpPr>
        <p:spPr>
          <a:xfrm>
            <a:off x="6605508" y="4414584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5" name="object 236"/>
          <p:cNvSpPr/>
          <p:nvPr/>
        </p:nvSpPr>
        <p:spPr>
          <a:xfrm>
            <a:off x="7983849" y="4321983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6" name="object 237"/>
          <p:cNvSpPr/>
          <p:nvPr/>
        </p:nvSpPr>
        <p:spPr>
          <a:xfrm>
            <a:off x="6605508" y="4321983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8" name="object 239"/>
          <p:cNvSpPr/>
          <p:nvPr/>
        </p:nvSpPr>
        <p:spPr>
          <a:xfrm>
            <a:off x="6605508" y="4229567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9" name="object 240"/>
          <p:cNvSpPr/>
          <p:nvPr/>
        </p:nvSpPr>
        <p:spPr>
          <a:xfrm>
            <a:off x="6809727" y="4139419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0" name="object 241"/>
          <p:cNvSpPr/>
          <p:nvPr/>
        </p:nvSpPr>
        <p:spPr>
          <a:xfrm>
            <a:off x="7150111" y="4139418"/>
            <a:ext cx="0" cy="287074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1" name="object 242"/>
          <p:cNvSpPr/>
          <p:nvPr/>
        </p:nvSpPr>
        <p:spPr>
          <a:xfrm>
            <a:off x="715011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2" name="object 243"/>
          <p:cNvSpPr/>
          <p:nvPr/>
        </p:nvSpPr>
        <p:spPr>
          <a:xfrm>
            <a:off x="7490287" y="4139419"/>
            <a:ext cx="0" cy="185003"/>
          </a:xfrm>
          <a:custGeom>
            <a:avLst/>
            <a:gdLst/>
            <a:ahLst/>
            <a:cxnLst/>
            <a:rect l="l" t="t" r="r" b="b"/>
            <a:pathLst>
              <a:path h="165735">
                <a:moveTo>
                  <a:pt x="0" y="0"/>
                </a:moveTo>
                <a:lnTo>
                  <a:pt x="0" y="16518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3" name="object 244"/>
          <p:cNvSpPr/>
          <p:nvPr/>
        </p:nvSpPr>
        <p:spPr>
          <a:xfrm>
            <a:off x="7490287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4" name="object 245"/>
          <p:cNvSpPr/>
          <p:nvPr/>
        </p:nvSpPr>
        <p:spPr>
          <a:xfrm>
            <a:off x="7830647" y="4139418"/>
            <a:ext cx="0" cy="89312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6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5" name="object 246"/>
          <p:cNvSpPr/>
          <p:nvPr/>
        </p:nvSpPr>
        <p:spPr>
          <a:xfrm>
            <a:off x="7830647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6" name="object 247"/>
          <p:cNvSpPr/>
          <p:nvPr/>
        </p:nvSpPr>
        <p:spPr>
          <a:xfrm>
            <a:off x="8170824" y="4139419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7" name="object 248"/>
          <p:cNvSpPr/>
          <p:nvPr/>
        </p:nvSpPr>
        <p:spPr>
          <a:xfrm>
            <a:off x="8170824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8" name="object 249"/>
          <p:cNvSpPr/>
          <p:nvPr/>
        </p:nvSpPr>
        <p:spPr>
          <a:xfrm>
            <a:off x="6996907" y="4426040"/>
            <a:ext cx="307233" cy="81515"/>
          </a:xfrm>
          <a:custGeom>
            <a:avLst/>
            <a:gdLst/>
            <a:ahLst/>
            <a:cxnLst/>
            <a:rect l="l" t="t" r="r" b="b"/>
            <a:pathLst>
              <a:path w="151129" h="73025">
                <a:moveTo>
                  <a:pt x="0" y="0"/>
                </a:moveTo>
                <a:lnTo>
                  <a:pt x="150710" y="0"/>
                </a:lnTo>
                <a:lnTo>
                  <a:pt x="150710" y="72631"/>
                </a:lnTo>
                <a:lnTo>
                  <a:pt x="0" y="72631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2" name="object 253"/>
          <p:cNvSpPr/>
          <p:nvPr/>
        </p:nvSpPr>
        <p:spPr>
          <a:xfrm>
            <a:off x="6605507" y="4139419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4" name="object 255"/>
          <p:cNvSpPr/>
          <p:nvPr/>
        </p:nvSpPr>
        <p:spPr>
          <a:xfrm>
            <a:off x="7983849" y="5203095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5" name="object 256"/>
          <p:cNvSpPr/>
          <p:nvPr/>
        </p:nvSpPr>
        <p:spPr>
          <a:xfrm>
            <a:off x="7303288" y="5203095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6" name="object 257"/>
          <p:cNvSpPr/>
          <p:nvPr/>
        </p:nvSpPr>
        <p:spPr>
          <a:xfrm>
            <a:off x="6605508" y="5203095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7" name="object 258"/>
          <p:cNvSpPr/>
          <p:nvPr/>
        </p:nvSpPr>
        <p:spPr>
          <a:xfrm>
            <a:off x="7983850" y="509511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8" name="object 259"/>
          <p:cNvSpPr/>
          <p:nvPr/>
        </p:nvSpPr>
        <p:spPr>
          <a:xfrm>
            <a:off x="7303288" y="509511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9" name="object 260"/>
          <p:cNvSpPr/>
          <p:nvPr/>
        </p:nvSpPr>
        <p:spPr>
          <a:xfrm>
            <a:off x="6605508" y="509511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0" name="object 261"/>
          <p:cNvSpPr/>
          <p:nvPr/>
        </p:nvSpPr>
        <p:spPr>
          <a:xfrm>
            <a:off x="7983850" y="498717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1" name="object 262"/>
          <p:cNvSpPr/>
          <p:nvPr/>
        </p:nvSpPr>
        <p:spPr>
          <a:xfrm>
            <a:off x="7303288" y="498717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2" name="object 263"/>
          <p:cNvSpPr/>
          <p:nvPr/>
        </p:nvSpPr>
        <p:spPr>
          <a:xfrm>
            <a:off x="6605508" y="498717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3" name="object 264"/>
          <p:cNvSpPr/>
          <p:nvPr/>
        </p:nvSpPr>
        <p:spPr>
          <a:xfrm>
            <a:off x="6605507" y="5257023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5" name="object 266"/>
          <p:cNvSpPr/>
          <p:nvPr/>
        </p:nvSpPr>
        <p:spPr>
          <a:xfrm>
            <a:off x="7983849" y="514915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6" name="object 267"/>
          <p:cNvSpPr/>
          <p:nvPr/>
        </p:nvSpPr>
        <p:spPr>
          <a:xfrm>
            <a:off x="7303288" y="514915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7" name="object 268"/>
          <p:cNvSpPr/>
          <p:nvPr/>
        </p:nvSpPr>
        <p:spPr>
          <a:xfrm>
            <a:off x="6605508" y="514915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8" name="object 269"/>
          <p:cNvSpPr/>
          <p:nvPr/>
        </p:nvSpPr>
        <p:spPr>
          <a:xfrm>
            <a:off x="7983850" y="50412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9" name="object 270"/>
          <p:cNvSpPr/>
          <p:nvPr/>
        </p:nvSpPr>
        <p:spPr>
          <a:xfrm>
            <a:off x="7303288" y="504122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0" name="object 271"/>
          <p:cNvSpPr/>
          <p:nvPr/>
        </p:nvSpPr>
        <p:spPr>
          <a:xfrm>
            <a:off x="6605508" y="50412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1" name="object 272"/>
          <p:cNvSpPr/>
          <p:nvPr/>
        </p:nvSpPr>
        <p:spPr>
          <a:xfrm>
            <a:off x="7983850" y="4933246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2" name="object 273"/>
          <p:cNvSpPr/>
          <p:nvPr/>
        </p:nvSpPr>
        <p:spPr>
          <a:xfrm>
            <a:off x="6605508" y="4933246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3" name="object 274"/>
          <p:cNvSpPr/>
          <p:nvPr/>
        </p:nvSpPr>
        <p:spPr>
          <a:xfrm>
            <a:off x="6809727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4" name="object 275"/>
          <p:cNvSpPr/>
          <p:nvPr/>
        </p:nvSpPr>
        <p:spPr>
          <a:xfrm>
            <a:off x="7150111" y="4889442"/>
            <a:ext cx="0" cy="58123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0"/>
                </a:moveTo>
                <a:lnTo>
                  <a:pt x="0" y="5184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5" name="object 276"/>
          <p:cNvSpPr/>
          <p:nvPr/>
        </p:nvSpPr>
        <p:spPr>
          <a:xfrm>
            <a:off x="7150111" y="52570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6" name="object 277"/>
          <p:cNvSpPr/>
          <p:nvPr/>
        </p:nvSpPr>
        <p:spPr>
          <a:xfrm>
            <a:off x="7490287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7" name="object 278"/>
          <p:cNvSpPr/>
          <p:nvPr/>
        </p:nvSpPr>
        <p:spPr>
          <a:xfrm>
            <a:off x="7830647" y="488944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8" name="object 279"/>
          <p:cNvSpPr/>
          <p:nvPr/>
        </p:nvSpPr>
        <p:spPr>
          <a:xfrm>
            <a:off x="7830647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9" name="object 280"/>
          <p:cNvSpPr/>
          <p:nvPr/>
        </p:nvSpPr>
        <p:spPr>
          <a:xfrm>
            <a:off x="8170824" y="4889441"/>
            <a:ext cx="0" cy="197762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89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0" name="object 281"/>
          <p:cNvSpPr/>
          <p:nvPr/>
        </p:nvSpPr>
        <p:spPr>
          <a:xfrm>
            <a:off x="8170824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7" name="Group 6"/>
          <p:cNvGrpSpPr/>
          <p:nvPr/>
        </p:nvGrpSpPr>
        <p:grpSpPr>
          <a:xfrm>
            <a:off x="6656653" y="1157040"/>
            <a:ext cx="2382904" cy="4098693"/>
            <a:chOff x="5132653" y="1157039"/>
            <a:chExt cx="2382904" cy="4098693"/>
          </a:xfrm>
        </p:grpSpPr>
        <p:sp>
          <p:nvSpPr>
            <p:cNvPr id="620" name="object 321"/>
            <p:cNvSpPr/>
            <p:nvPr/>
          </p:nvSpPr>
          <p:spPr>
            <a:xfrm>
              <a:off x="7226677" y="1157039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90">
                  <a:moveTo>
                    <a:pt x="0" y="0"/>
                  </a:moveTo>
                  <a:lnTo>
                    <a:pt x="150660" y="0"/>
                  </a:lnTo>
                  <a:lnTo>
                    <a:pt x="15066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63" name="object 364"/>
            <p:cNvSpPr/>
            <p:nvPr/>
          </p:nvSpPr>
          <p:spPr>
            <a:xfrm>
              <a:off x="7226677" y="1907003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90">
                  <a:moveTo>
                    <a:pt x="0" y="0"/>
                  </a:moveTo>
                  <a:lnTo>
                    <a:pt x="150660" y="0"/>
                  </a:lnTo>
                  <a:lnTo>
                    <a:pt x="150660" y="313626"/>
                  </a:lnTo>
                  <a:lnTo>
                    <a:pt x="0" y="31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16" name="object 417"/>
            <p:cNvSpPr/>
            <p:nvPr/>
          </p:nvSpPr>
          <p:spPr>
            <a:xfrm>
              <a:off x="7226677" y="3604412"/>
              <a:ext cx="288880" cy="153106"/>
            </a:xfrm>
            <a:custGeom>
              <a:avLst/>
              <a:gdLst/>
              <a:ahLst/>
              <a:cxnLst/>
              <a:rect l="l" t="t" r="r" b="b"/>
              <a:pathLst>
                <a:path w="151129" h="137160">
                  <a:moveTo>
                    <a:pt x="0" y="0"/>
                  </a:moveTo>
                  <a:lnTo>
                    <a:pt x="150660" y="0"/>
                  </a:lnTo>
                  <a:lnTo>
                    <a:pt x="150660" y="136779"/>
                  </a:lnTo>
                  <a:lnTo>
                    <a:pt x="0" y="136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16" name="object 417"/>
            <p:cNvSpPr/>
            <p:nvPr/>
          </p:nvSpPr>
          <p:spPr>
            <a:xfrm>
              <a:off x="7224012" y="2714263"/>
              <a:ext cx="288880" cy="288800"/>
            </a:xfrm>
            <a:custGeom>
              <a:avLst/>
              <a:gdLst/>
              <a:ahLst/>
              <a:cxnLst/>
              <a:rect l="l" t="t" r="r" b="b"/>
              <a:pathLst>
                <a:path w="151129" h="137160">
                  <a:moveTo>
                    <a:pt x="0" y="0"/>
                  </a:moveTo>
                  <a:lnTo>
                    <a:pt x="150660" y="0"/>
                  </a:lnTo>
                  <a:lnTo>
                    <a:pt x="150660" y="136779"/>
                  </a:lnTo>
                  <a:lnTo>
                    <a:pt x="0" y="136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7" name="object 78"/>
            <p:cNvSpPr/>
            <p:nvPr/>
          </p:nvSpPr>
          <p:spPr>
            <a:xfrm>
              <a:off x="5132653" y="1157039"/>
              <a:ext cx="307233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90">
                  <a:moveTo>
                    <a:pt x="0" y="0"/>
                  </a:moveTo>
                  <a:lnTo>
                    <a:pt x="150660" y="0"/>
                  </a:lnTo>
                  <a:lnTo>
                    <a:pt x="15066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18" name="object 119"/>
            <p:cNvSpPr/>
            <p:nvPr/>
          </p:nvSpPr>
          <p:spPr>
            <a:xfrm>
              <a:off x="5132653" y="1907003"/>
              <a:ext cx="307233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90">
                  <a:moveTo>
                    <a:pt x="0" y="0"/>
                  </a:moveTo>
                  <a:lnTo>
                    <a:pt x="150660" y="0"/>
                  </a:lnTo>
                  <a:lnTo>
                    <a:pt x="150660" y="313626"/>
                  </a:lnTo>
                  <a:lnTo>
                    <a:pt x="0" y="313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6" name="object 167"/>
            <p:cNvSpPr/>
            <p:nvPr/>
          </p:nvSpPr>
          <p:spPr>
            <a:xfrm>
              <a:off x="5132653" y="2667161"/>
              <a:ext cx="307233" cy="340236"/>
            </a:xfrm>
            <a:custGeom>
              <a:avLst/>
              <a:gdLst/>
              <a:ahLst/>
              <a:cxnLst/>
              <a:rect l="l" t="t" r="r" b="b"/>
              <a:pathLst>
                <a:path w="151129" h="304800">
                  <a:moveTo>
                    <a:pt x="0" y="0"/>
                  </a:moveTo>
                  <a:lnTo>
                    <a:pt x="150660" y="0"/>
                  </a:lnTo>
                  <a:lnTo>
                    <a:pt x="150660" y="304596"/>
                  </a:lnTo>
                  <a:lnTo>
                    <a:pt x="0" y="304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10" name="object 211"/>
            <p:cNvSpPr/>
            <p:nvPr/>
          </p:nvSpPr>
          <p:spPr>
            <a:xfrm>
              <a:off x="5132653" y="3594177"/>
              <a:ext cx="307233" cy="109159"/>
            </a:xfrm>
            <a:custGeom>
              <a:avLst/>
              <a:gdLst/>
              <a:ahLst/>
              <a:cxnLst/>
              <a:rect l="l" t="t" r="r" b="b"/>
              <a:pathLst>
                <a:path w="151129" h="97789">
                  <a:moveTo>
                    <a:pt x="0" y="0"/>
                  </a:moveTo>
                  <a:lnTo>
                    <a:pt x="150660" y="0"/>
                  </a:lnTo>
                  <a:lnTo>
                    <a:pt x="150660" y="97332"/>
                  </a:lnTo>
                  <a:lnTo>
                    <a:pt x="0" y="97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1" name="object 282"/>
            <p:cNvSpPr/>
            <p:nvPr/>
          </p:nvSpPr>
          <p:spPr>
            <a:xfrm>
              <a:off x="5132653" y="5255732"/>
              <a:ext cx="307233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660" y="0"/>
                  </a:lnTo>
                </a:path>
              </a:pathLst>
            </a:custGeom>
            <a:ln w="36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582" name="object 283"/>
          <p:cNvSpPr/>
          <p:nvPr/>
        </p:nvSpPr>
        <p:spPr>
          <a:xfrm>
            <a:off x="6996907" y="4947309"/>
            <a:ext cx="307233" cy="309756"/>
          </a:xfrm>
          <a:custGeom>
            <a:avLst/>
            <a:gdLst/>
            <a:ahLst/>
            <a:cxnLst/>
            <a:rect l="l" t="t" r="r" b="b"/>
            <a:pathLst>
              <a:path w="151129" h="277495">
                <a:moveTo>
                  <a:pt x="0" y="0"/>
                </a:moveTo>
                <a:lnTo>
                  <a:pt x="150710" y="0"/>
                </a:lnTo>
                <a:lnTo>
                  <a:pt x="150710" y="277469"/>
                </a:lnTo>
                <a:lnTo>
                  <a:pt x="0" y="27746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6" name="object 287"/>
          <p:cNvSpPr/>
          <p:nvPr/>
        </p:nvSpPr>
        <p:spPr>
          <a:xfrm>
            <a:off x="6605507" y="4889442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8" name="object 509"/>
          <p:cNvSpPr/>
          <p:nvPr/>
        </p:nvSpPr>
        <p:spPr>
          <a:xfrm>
            <a:off x="6605507" y="4586362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9" name="object 510"/>
          <p:cNvSpPr/>
          <p:nvPr/>
        </p:nvSpPr>
        <p:spPr>
          <a:xfrm>
            <a:off x="6605507" y="4586362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10" name="object 511"/>
          <p:cNvSpPr txBox="1"/>
          <p:nvPr/>
        </p:nvSpPr>
        <p:spPr>
          <a:xfrm>
            <a:off x="6621973" y="4580850"/>
            <a:ext cx="183958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sz="1050" spc="-25" dirty="0">
                <a:solidFill>
                  <a:srgbClr val="1A1A1A"/>
                </a:solidFill>
                <a:latin typeface="Arial"/>
                <a:cs typeface="Arial"/>
              </a:rPr>
              <a:t>A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v.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energ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cropland</a:t>
            </a:r>
            <a:endParaRPr lang="de-DE" sz="1050" spc="5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2050−210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(mi</a:t>
            </a:r>
            <a:r>
              <a:rPr sz="1050" spc="-2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 ha)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4" name="object 515"/>
          <p:cNvSpPr/>
          <p:nvPr/>
        </p:nvSpPr>
        <p:spPr>
          <a:xfrm>
            <a:off x="6605507" y="3836340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5" name="object 516"/>
          <p:cNvSpPr/>
          <p:nvPr/>
        </p:nvSpPr>
        <p:spPr>
          <a:xfrm>
            <a:off x="6605507" y="3836340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6" name="object 517"/>
          <p:cNvSpPr txBox="1"/>
          <p:nvPr/>
        </p:nvSpPr>
        <p:spPr>
          <a:xfrm>
            <a:off x="6767140" y="3827419"/>
            <a:ext cx="1408369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Sho</a:t>
            </a:r>
            <a:r>
              <a:rPr sz="1050" spc="25" dirty="0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t </a:t>
            </a:r>
            <a:r>
              <a:rPr sz="1050" spc="-8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050" spc="15" dirty="0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spc="1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Cost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56515" marR="5080" indent="-4445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2015−205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(%)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9" name="object 520"/>
          <p:cNvSpPr/>
          <p:nvPr/>
        </p:nvSpPr>
        <p:spPr>
          <a:xfrm>
            <a:off x="6605507" y="3086418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0" name="object 521"/>
          <p:cNvSpPr/>
          <p:nvPr/>
        </p:nvSpPr>
        <p:spPr>
          <a:xfrm>
            <a:off x="6605507" y="3086418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4" name="object 525"/>
          <p:cNvSpPr/>
          <p:nvPr/>
        </p:nvSpPr>
        <p:spPr>
          <a:xfrm>
            <a:off x="6605507" y="2336397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5" name="object 526"/>
          <p:cNvSpPr/>
          <p:nvPr/>
        </p:nvSpPr>
        <p:spPr>
          <a:xfrm>
            <a:off x="6605507" y="2336397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6" name="object 527"/>
          <p:cNvSpPr/>
          <p:nvPr/>
        </p:nvSpPr>
        <p:spPr>
          <a:xfrm>
            <a:off x="6605507" y="1586431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7" name="object 528"/>
          <p:cNvSpPr/>
          <p:nvPr/>
        </p:nvSpPr>
        <p:spPr>
          <a:xfrm>
            <a:off x="6605507" y="1586431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8" name="object 529"/>
          <p:cNvSpPr txBox="1"/>
          <p:nvPr/>
        </p:nvSpPr>
        <p:spPr>
          <a:xfrm>
            <a:off x="6704397" y="1582783"/>
            <a:ext cx="1670772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 marR="5080" indent="-212725" algn="ctr"/>
            <a:r>
              <a:rPr sz="1050" spc="-8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em</a:t>
            </a:r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p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 rel. </a:t>
            </a:r>
            <a:r>
              <a:rPr sz="1050" spc="-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2015 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224790" marR="5080" indent="-212725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(K)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32" name="object 533"/>
          <p:cNvSpPr/>
          <p:nvPr/>
        </p:nvSpPr>
        <p:spPr>
          <a:xfrm>
            <a:off x="6605507" y="836395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3" name="object 534"/>
          <p:cNvSpPr/>
          <p:nvPr/>
        </p:nvSpPr>
        <p:spPr>
          <a:xfrm>
            <a:off x="6605507" y="836395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7" name="object 538"/>
          <p:cNvSpPr/>
          <p:nvPr/>
        </p:nvSpPr>
        <p:spPr>
          <a:xfrm>
            <a:off x="680972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8" name="object 539"/>
          <p:cNvSpPr/>
          <p:nvPr/>
        </p:nvSpPr>
        <p:spPr>
          <a:xfrm>
            <a:off x="715011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9" name="object 540"/>
          <p:cNvSpPr/>
          <p:nvPr/>
        </p:nvSpPr>
        <p:spPr>
          <a:xfrm>
            <a:off x="749028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0" name="object 541"/>
          <p:cNvSpPr/>
          <p:nvPr/>
        </p:nvSpPr>
        <p:spPr>
          <a:xfrm>
            <a:off x="783064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1" name="object 542"/>
          <p:cNvSpPr/>
          <p:nvPr/>
        </p:nvSpPr>
        <p:spPr>
          <a:xfrm>
            <a:off x="8170824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89" name="object 537"/>
          <p:cNvSpPr txBox="1"/>
          <p:nvPr/>
        </p:nvSpPr>
        <p:spPr>
          <a:xfrm>
            <a:off x="6602626" y="838201"/>
            <a:ext cx="17840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SO</a:t>
            </a:r>
            <a:r>
              <a:rPr lang="de-DE" sz="1050" spc="-20" baseline="-2500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spc="-20" dirty="0" err="1">
                <a:solidFill>
                  <a:srgbClr val="1A1A1A"/>
                </a:solidFill>
                <a:latin typeface="Arial"/>
                <a:cs typeface="Arial"/>
              </a:rPr>
              <a:t>from</a:t>
            </a:r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 En. Supply</a:t>
            </a:r>
          </a:p>
          <a:p>
            <a:pPr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</a:t>
            </a:r>
            <a:r>
              <a:rPr lang="de-DE" sz="1050" spc="5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spc="5" dirty="0">
                <a:solidFill>
                  <a:srgbClr val="1A1A1A"/>
                </a:solidFill>
                <a:latin typeface="Arial"/>
                <a:cs typeface="Arial"/>
              </a:rPr>
              <a:t> SO</a:t>
            </a:r>
            <a:r>
              <a:rPr lang="de-DE" sz="1050" spc="-20" baseline="-2500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/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yr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28" name="object 529"/>
          <p:cNvSpPr txBox="1"/>
          <p:nvPr/>
        </p:nvSpPr>
        <p:spPr>
          <a:xfrm>
            <a:off x="6631324" y="3074749"/>
            <a:ext cx="17184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 marR="5080" indent="-212725" algn="ctr"/>
            <a:r>
              <a:rPr lang="de-DE" sz="1050" dirty="0">
                <a:latin typeface="Arial"/>
                <a:cs typeface="Arial"/>
              </a:rPr>
              <a:t>Food Price </a:t>
            </a:r>
            <a:r>
              <a:rPr lang="de-DE" sz="1050" dirty="0" err="1">
                <a:latin typeface="Arial"/>
                <a:cs typeface="Arial"/>
              </a:rPr>
              <a:t>Increase</a:t>
            </a:r>
            <a:endParaRPr lang="de-DE" sz="1050" dirty="0">
              <a:latin typeface="Arial"/>
              <a:cs typeface="Arial"/>
            </a:endParaRPr>
          </a:p>
          <a:p>
            <a:pPr marL="224790" marR="5080" indent="-212725" algn="ctr"/>
            <a:r>
              <a:rPr lang="de-DE" sz="1050" dirty="0">
                <a:latin typeface="Arial"/>
                <a:cs typeface="Arial"/>
              </a:rPr>
              <a:t>2030 (% </a:t>
            </a:r>
            <a:r>
              <a:rPr lang="de-DE" sz="1050" dirty="0" err="1">
                <a:latin typeface="Arial"/>
                <a:cs typeface="Arial"/>
              </a:rPr>
              <a:t>of</a:t>
            </a:r>
            <a:r>
              <a:rPr lang="de-DE" sz="1050" dirty="0">
                <a:latin typeface="Arial"/>
                <a:cs typeface="Arial"/>
              </a:rPr>
              <a:t> 2015)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30" name="object 524"/>
          <p:cNvSpPr txBox="1"/>
          <p:nvPr/>
        </p:nvSpPr>
        <p:spPr>
          <a:xfrm>
            <a:off x="6606127" y="2331345"/>
            <a:ext cx="1769043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Cumulated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Uranium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2015-2050 (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U)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32" name="object 41"/>
          <p:cNvSpPr txBox="1"/>
          <p:nvPr/>
        </p:nvSpPr>
        <p:spPr>
          <a:xfrm>
            <a:off x="5522297" y="3671750"/>
            <a:ext cx="215444" cy="18146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/>
            <a:r>
              <a:rPr sz="1400" b="1" spc="-2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ga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8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400" b="1" spc="-5" dirty="0" err="1">
                <a:solidFill>
                  <a:srgbClr val="1A1A1A"/>
                </a:solidFill>
                <a:latin typeface="Arial"/>
                <a:cs typeface="Arial"/>
              </a:rPr>
              <a:t>risks</a:t>
            </a:r>
            <a:r>
              <a:rPr lang="de-DE" sz="1400" b="1" spc="-5" dirty="0">
                <a:solidFill>
                  <a:srgbClr val="1A1A1A"/>
                </a:solidFill>
                <a:latin typeface="Arial"/>
                <a:cs typeface="Arial"/>
              </a:rPr>
              <a:t> →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1034" name="object 39"/>
          <p:cNvSpPr txBox="1"/>
          <p:nvPr/>
        </p:nvSpPr>
        <p:spPr>
          <a:xfrm>
            <a:off x="3801981" y="5889917"/>
            <a:ext cx="6188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de-DE" sz="900" spc="-5" dirty="0">
                <a:latin typeface="Arial"/>
                <a:cs typeface="Arial"/>
              </a:rPr>
              <a:t>2</a:t>
            </a:r>
            <a:r>
              <a:rPr lang="de-DE" sz="900" spc="-5" baseline="30000" dirty="0">
                <a:latin typeface="Arial"/>
                <a:cs typeface="Arial"/>
              </a:rPr>
              <a:t>o</a:t>
            </a:r>
            <a:r>
              <a:rPr sz="900" spc="-5" dirty="0">
                <a:latin typeface="Arial"/>
                <a:cs typeface="Arial"/>
              </a:rPr>
              <a:t>C_</a:t>
            </a:r>
            <a:r>
              <a:rPr lang="de-DE" sz="900" spc="-5" dirty="0" err="1">
                <a:latin typeface="Arial"/>
                <a:cs typeface="Arial"/>
              </a:rPr>
              <a:t>Def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35" name="object 39"/>
          <p:cNvSpPr txBox="1"/>
          <p:nvPr/>
        </p:nvSpPr>
        <p:spPr>
          <a:xfrm>
            <a:off x="2880837" y="5890978"/>
            <a:ext cx="6188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de-DE" sz="900" spc="-5" dirty="0">
                <a:latin typeface="Arial"/>
                <a:cs typeface="Arial"/>
              </a:rPr>
              <a:t>REF</a:t>
            </a:r>
            <a:r>
              <a:rPr sz="900" spc="-5" dirty="0">
                <a:latin typeface="Arial"/>
                <a:cs typeface="Arial"/>
              </a:rPr>
              <a:t>_</a:t>
            </a:r>
            <a:r>
              <a:rPr lang="de-DE" sz="900" spc="-5" dirty="0" err="1">
                <a:latin typeface="Arial"/>
                <a:cs typeface="Arial"/>
              </a:rPr>
              <a:t>Def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99" name="object 624"/>
          <p:cNvSpPr txBox="1"/>
          <p:nvPr/>
        </p:nvSpPr>
        <p:spPr>
          <a:xfrm>
            <a:off x="9046035" y="5312269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37" name="object 600"/>
          <p:cNvSpPr txBox="1"/>
          <p:nvPr/>
        </p:nvSpPr>
        <p:spPr>
          <a:xfrm>
            <a:off x="6343651" y="2189204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038" name="object 602"/>
          <p:cNvSpPr txBox="1"/>
          <p:nvPr/>
        </p:nvSpPr>
        <p:spPr>
          <a:xfrm>
            <a:off x="6348419" y="2014111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.5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039" name="object 604"/>
          <p:cNvSpPr txBox="1"/>
          <p:nvPr/>
        </p:nvSpPr>
        <p:spPr>
          <a:xfrm>
            <a:off x="6343651" y="1835151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0" name="object 600"/>
          <p:cNvSpPr txBox="1"/>
          <p:nvPr/>
        </p:nvSpPr>
        <p:spPr>
          <a:xfrm>
            <a:off x="8457970" y="1452303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1" name="object 602"/>
          <p:cNvSpPr txBox="1"/>
          <p:nvPr/>
        </p:nvSpPr>
        <p:spPr>
          <a:xfrm>
            <a:off x="8462738" y="1277210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2" name="object 604"/>
          <p:cNvSpPr txBox="1"/>
          <p:nvPr/>
        </p:nvSpPr>
        <p:spPr>
          <a:xfrm>
            <a:off x="8457970" y="1098250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800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3" name="object 600"/>
          <p:cNvSpPr txBox="1"/>
          <p:nvPr/>
        </p:nvSpPr>
        <p:spPr>
          <a:xfrm>
            <a:off x="8458201" y="5204540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4" name="object 602"/>
          <p:cNvSpPr txBox="1"/>
          <p:nvPr/>
        </p:nvSpPr>
        <p:spPr>
          <a:xfrm>
            <a:off x="8462969" y="5029447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5" name="object 604"/>
          <p:cNvSpPr txBox="1"/>
          <p:nvPr/>
        </p:nvSpPr>
        <p:spPr>
          <a:xfrm>
            <a:off x="8458201" y="4850487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800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6" name="object 578"/>
          <p:cNvSpPr/>
          <p:nvPr/>
        </p:nvSpPr>
        <p:spPr>
          <a:xfrm>
            <a:off x="6681679" y="529292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97" name="object 624"/>
          <p:cNvSpPr txBox="1"/>
          <p:nvPr/>
        </p:nvSpPr>
        <p:spPr>
          <a:xfrm>
            <a:off x="6766571" y="5349138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sz="1100" spc="-5" dirty="0" err="1">
                <a:solidFill>
                  <a:srgbClr val="4D4D4D"/>
                </a:solidFill>
                <a:latin typeface="Arial"/>
                <a:cs typeface="Arial"/>
              </a:rPr>
              <a:t>REF_Def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98" name="object 624"/>
          <p:cNvSpPr txBox="1"/>
          <p:nvPr/>
        </p:nvSpPr>
        <p:spPr>
          <a:xfrm>
            <a:off x="7058315" y="5348171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45242"/>
            <a:ext cx="10515600" cy="1325563"/>
          </a:xfrm>
        </p:spPr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profiles</a:t>
            </a:r>
            <a:r>
              <a:rPr lang="de-DE" dirty="0"/>
              <a:t> in </a:t>
            </a:r>
            <a:r>
              <a:rPr lang="de-DE" dirty="0" err="1"/>
              <a:t>sustainability</a:t>
            </a:r>
            <a:r>
              <a:rPr lang="de-DE" dirty="0"/>
              <a:t> </a:t>
            </a:r>
            <a:r>
              <a:rPr lang="de-DE" dirty="0" err="1"/>
              <a:t>indicators</a:t>
            </a:r>
            <a:endParaRPr lang="de-DE" dirty="0"/>
          </a:p>
        </p:txBody>
      </p:sp>
      <p:cxnSp>
        <p:nvCxnSpPr>
          <p:cNvPr id="9" name="Straight Connector 8"/>
          <p:cNvCxnSpPr/>
          <p:nvPr/>
        </p:nvCxnSpPr>
        <p:spPr bwMode="auto">
          <a:xfrm flipH="1">
            <a:off x="3319958" y="3806246"/>
            <a:ext cx="1028800" cy="81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8" name="Straight Connector 867"/>
          <p:cNvCxnSpPr/>
          <p:nvPr/>
        </p:nvCxnSpPr>
        <p:spPr bwMode="auto">
          <a:xfrm flipV="1">
            <a:off x="3313781" y="3776342"/>
            <a:ext cx="0" cy="1640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9" name="Slide Number Placeholder 5"/>
          <p:cNvSpPr txBox="1">
            <a:spLocks/>
          </p:cNvSpPr>
          <p:nvPr/>
        </p:nvSpPr>
        <p:spPr>
          <a:xfrm>
            <a:off x="10911843" y="6406487"/>
            <a:ext cx="99373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/>
              <a:t>13</a:t>
            </a:r>
            <a:endParaRPr lang="de-DE" dirty="0"/>
          </a:p>
        </p:txBody>
      </p:sp>
      <p:sp>
        <p:nvSpPr>
          <p:cNvPr id="720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16000" y="6253841"/>
            <a:ext cx="1791686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1200" dirty="0"/>
              <a:t>Bertram et al. (2018)</a:t>
            </a:r>
          </a:p>
        </p:txBody>
      </p:sp>
    </p:spTree>
    <p:extLst>
      <p:ext uri="{BB962C8B-B14F-4D97-AF65-F5344CB8AC3E}">
        <p14:creationId xmlns:p14="http://schemas.microsoft.com/office/powerpoint/2010/main" val="27141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6" grpId="0" animBg="1"/>
      <p:bldP spid="337" grpId="0"/>
      <p:bldP spid="339" grpId="0" animBg="1"/>
      <p:bldP spid="340" grpId="0"/>
      <p:bldP spid="342" grpId="0" animBg="1"/>
      <p:bldP spid="343" grpId="0" animBg="1"/>
      <p:bldP spid="344" grpId="0" animBg="1"/>
      <p:bldP spid="346" grpId="0" animBg="1"/>
      <p:bldP spid="347" grpId="0" animBg="1"/>
      <p:bldP spid="348" grpId="0" animBg="1"/>
      <p:bldP spid="349" grpId="0" animBg="1"/>
      <p:bldP spid="351" grpId="0" animBg="1"/>
      <p:bldP spid="352" grpId="0" animBg="1"/>
      <p:bldP spid="353" grpId="0" animBg="1"/>
      <p:bldP spid="383" grpId="0" animBg="1"/>
      <p:bldP spid="424" grpId="0" animBg="1"/>
      <p:bldP spid="515" grpId="0" animBg="1"/>
      <p:bldP spid="520" grpId="0" animBg="1"/>
      <p:bldP spid="524" grpId="0" animBg="1"/>
      <p:bldP spid="527" grpId="0" animBg="1"/>
      <p:bldP spid="530" grpId="0" animBg="1"/>
      <p:bldP spid="534" grpId="0" animBg="1"/>
      <p:bldP spid="537" grpId="0" animBg="1"/>
      <p:bldP spid="553" grpId="0" animBg="1"/>
      <p:bldP spid="564" grpId="0" animBg="1"/>
      <p:bldP spid="854" grpId="0"/>
      <p:bldP spid="855" grpId="0" animBg="1"/>
      <p:bldP spid="856" grpId="0" animBg="1"/>
      <p:bldP spid="857" grpId="0" animBg="1"/>
      <p:bldP spid="858" grpId="0" animBg="1"/>
      <p:bldP spid="859" grpId="0"/>
      <p:bldP spid="860" grpId="0"/>
      <p:bldP spid="861" grpId="0" animBg="1"/>
      <p:bldP spid="862" grpId="0" animBg="1"/>
      <p:bldP spid="863" grpId="0" animBg="1"/>
      <p:bldP spid="864" grpId="0"/>
      <p:bldP spid="865" grpId="0"/>
      <p:bldP spid="867" grpId="0"/>
      <p:bldP spid="869" grpId="0" animBg="1"/>
      <p:bldP spid="870" grpId="0" animBg="1"/>
      <p:bldP spid="871" grpId="0" animBg="1"/>
      <p:bldP spid="872" grpId="0" animBg="1"/>
      <p:bldP spid="873" grpId="0" animBg="1"/>
      <p:bldP spid="874" grpId="0" animBg="1"/>
      <p:bldP spid="876" grpId="0" animBg="1"/>
      <p:bldP spid="877" grpId="0" animBg="1"/>
      <p:bldP spid="878" grpId="0" animBg="1"/>
      <p:bldP spid="879" grpId="0" animBg="1"/>
      <p:bldP spid="880" grpId="0" animBg="1"/>
      <p:bldP spid="887" grpId="0" animBg="1"/>
      <p:bldP spid="888" grpId="0" animBg="1"/>
      <p:bldP spid="889" grpId="0" animBg="1"/>
      <p:bldP spid="890" grpId="0" animBg="1"/>
      <p:bldP spid="891" grpId="0" animBg="1"/>
      <p:bldP spid="892" grpId="0"/>
      <p:bldP spid="893" grpId="0" animBg="1"/>
      <p:bldP spid="894" grpId="0" animBg="1"/>
      <p:bldP spid="895" grpId="0" animBg="1"/>
      <p:bldP spid="896" grpId="0" animBg="1"/>
      <p:bldP spid="897" grpId="0" animBg="1"/>
      <p:bldP spid="898" grpId="0"/>
      <p:bldP spid="900" grpId="0"/>
      <p:bldP spid="902" grpId="0"/>
      <p:bldP spid="904" grpId="0"/>
      <p:bldP spid="905" grpId="0" animBg="1"/>
      <p:bldP spid="906" grpId="0" animBg="1"/>
      <p:bldP spid="907" grpId="0" animBg="1"/>
      <p:bldP spid="908" grpId="0" animBg="1"/>
      <p:bldP spid="909" grpId="0" animBg="1"/>
      <p:bldP spid="910" grpId="0" animBg="1"/>
      <p:bldP spid="911" grpId="0" animBg="1"/>
      <p:bldP spid="912" grpId="0"/>
      <p:bldP spid="913" grpId="0" animBg="1"/>
      <p:bldP spid="914" grpId="0" animBg="1"/>
      <p:bldP spid="915" grpId="0" animBg="1"/>
      <p:bldP spid="916" grpId="0" animBg="1"/>
      <p:bldP spid="917" grpId="0"/>
      <p:bldP spid="918" grpId="0" animBg="1"/>
      <p:bldP spid="919" grpId="0" animBg="1"/>
      <p:bldP spid="920" grpId="0" animBg="1"/>
      <p:bldP spid="921" grpId="0" animBg="1"/>
      <p:bldP spid="922" grpId="0"/>
      <p:bldP spid="923" grpId="0" animBg="1"/>
      <p:bldP spid="924" grpId="0" animBg="1"/>
      <p:bldP spid="925" grpId="0" animBg="1"/>
      <p:bldP spid="926" grpId="0" animBg="1"/>
      <p:bldP spid="927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3" grpId="0" animBg="1"/>
      <p:bldP spid="944" grpId="0" animBg="1"/>
      <p:bldP spid="945" grpId="0" animBg="1"/>
      <p:bldP spid="946" grpId="0" animBg="1"/>
      <p:bldP spid="947" grpId="0" animBg="1"/>
      <p:bldP spid="948" grpId="0" animBg="1"/>
      <p:bldP spid="949" grpId="0" animBg="1"/>
      <p:bldP spid="950" grpId="0" animBg="1"/>
      <p:bldP spid="951" grpId="0" animBg="1"/>
      <p:bldP spid="952" grpId="0" animBg="1"/>
      <p:bldP spid="953" grpId="0" animBg="1"/>
      <p:bldP spid="954" grpId="0" animBg="1"/>
      <p:bldP spid="955" grpId="0" animBg="1"/>
      <p:bldP spid="956" grpId="0" animBg="1"/>
      <p:bldP spid="957" grpId="0" animBg="1"/>
      <p:bldP spid="958" grpId="0" animBg="1"/>
      <p:bldP spid="959" grpId="0" animBg="1"/>
      <p:bldP spid="960" grpId="0" animBg="1"/>
      <p:bldP spid="961" grpId="0" animBg="1"/>
      <p:bldP spid="962" grpId="0" animBg="1"/>
      <p:bldP spid="963" grpId="0" animBg="1"/>
      <p:bldP spid="964" grpId="0" animBg="1"/>
      <p:bldP spid="988" grpId="0" animBg="1"/>
      <p:bldP spid="1025" grpId="0" animBg="1"/>
      <p:bldP spid="1026" grpId="0" animBg="1"/>
      <p:bldP spid="1027" grpId="0" animBg="1"/>
      <p:bldP spid="626" grpId="0" animBg="1"/>
      <p:bldP spid="627" grpId="0" animBg="1"/>
      <p:bldP spid="628" grpId="0" animBg="1"/>
      <p:bldP spid="629" grpId="0" animBg="1"/>
      <p:bldP spid="630" grpId="0" animBg="1"/>
      <p:bldP spid="631" grpId="0" animBg="1"/>
      <p:bldP spid="632" grpId="0" animBg="1"/>
      <p:bldP spid="633" grpId="0" animBg="1"/>
      <p:bldP spid="634" grpId="0" animBg="1"/>
      <p:bldP spid="635" grpId="0" animBg="1"/>
      <p:bldP spid="636" grpId="0" animBg="1"/>
      <p:bldP spid="637" grpId="0" animBg="1"/>
      <p:bldP spid="638" grpId="0" animBg="1"/>
      <p:bldP spid="639" grpId="0" animBg="1"/>
      <p:bldP spid="640" grpId="0" animBg="1"/>
      <p:bldP spid="641" grpId="0" animBg="1"/>
      <p:bldP spid="642" grpId="0" animBg="1"/>
      <p:bldP spid="643" grpId="0" animBg="1"/>
      <p:bldP spid="644" grpId="0" animBg="1"/>
      <p:bldP spid="645" grpId="0" animBg="1"/>
      <p:bldP spid="646" grpId="0" animBg="1"/>
      <p:bldP spid="647" grpId="0" animBg="1"/>
      <p:bldP spid="648" grpId="0" animBg="1"/>
      <p:bldP spid="649" grpId="0" animBg="1"/>
      <p:bldP spid="650" grpId="0" animBg="1"/>
      <p:bldP spid="651" grpId="0" animBg="1"/>
      <p:bldP spid="652" grpId="0" animBg="1"/>
      <p:bldP spid="653" grpId="0" animBg="1"/>
      <p:bldP spid="654" grpId="0" animBg="1"/>
      <p:bldP spid="655" grpId="0" animBg="1"/>
      <p:bldP spid="656" grpId="0" animBg="1"/>
      <p:bldP spid="657" grpId="0" animBg="1"/>
      <p:bldP spid="658" grpId="0" animBg="1"/>
      <p:bldP spid="659" grpId="0" animBg="1"/>
      <p:bldP spid="660" grpId="0" animBg="1"/>
      <p:bldP spid="661" grpId="0" animBg="1"/>
      <p:bldP spid="662" grpId="0" animBg="1"/>
      <p:bldP spid="664" grpId="0" animBg="1"/>
      <p:bldP spid="668" grpId="0" animBg="1"/>
      <p:bldP spid="669" grpId="0" animBg="1"/>
      <p:bldP spid="670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6" grpId="0" animBg="1"/>
      <p:bldP spid="677" grpId="0" animBg="1"/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4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710" grpId="0" animBg="1"/>
      <p:bldP spid="711" grpId="0" animBg="1"/>
      <p:bldP spid="712" grpId="0" animBg="1"/>
      <p:bldP spid="713" grpId="0" animBg="1"/>
      <p:bldP spid="714" grpId="0" animBg="1"/>
      <p:bldP spid="715" grpId="0" animBg="1"/>
      <p:bldP spid="717" grpId="0" animBg="1"/>
      <p:bldP spid="721" grpId="0" animBg="1"/>
      <p:bldP spid="722" grpId="0" animBg="1"/>
      <p:bldP spid="723" grpId="0" animBg="1"/>
      <p:bldP spid="724" grpId="0" animBg="1"/>
      <p:bldP spid="725" grpId="0" animBg="1"/>
      <p:bldP spid="726" grpId="0" animBg="1"/>
      <p:bldP spid="727" grpId="0" animBg="1"/>
      <p:bldP spid="728" grpId="0" animBg="1"/>
      <p:bldP spid="729" grpId="0" animBg="1"/>
      <p:bldP spid="730" grpId="0" animBg="1"/>
      <p:bldP spid="731" grpId="0" animBg="1"/>
      <p:bldP spid="732" grpId="0" animBg="1"/>
      <p:bldP spid="733" grpId="0" animBg="1"/>
      <p:bldP spid="734" grpId="0" animBg="1"/>
      <p:bldP spid="735" grpId="0" animBg="1"/>
      <p:bldP spid="736" grpId="0" animBg="1"/>
      <p:bldP spid="737" grpId="0" animBg="1"/>
      <p:bldP spid="738" grpId="0" animBg="1"/>
      <p:bldP spid="739" grpId="0" animBg="1"/>
      <p:bldP spid="740" grpId="0" animBg="1"/>
      <p:bldP spid="741" grpId="0" animBg="1"/>
      <p:bldP spid="742" grpId="0" animBg="1"/>
      <p:bldP spid="743" grpId="0" animBg="1"/>
      <p:bldP spid="744" grpId="0" animBg="1"/>
      <p:bldP spid="745" grpId="0" animBg="1"/>
      <p:bldP spid="746" grpId="0" animBg="1"/>
      <p:bldP spid="747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 animBg="1"/>
      <p:bldP spid="756" grpId="0" animBg="1"/>
      <p:bldP spid="757" grpId="0" animBg="1"/>
      <p:bldP spid="758" grpId="0" animBg="1"/>
      <p:bldP spid="759" grpId="0" animBg="1"/>
      <p:bldP spid="760" grpId="0" animBg="1"/>
      <p:bldP spid="764" grpId="0" animBg="1"/>
      <p:bldP spid="765" grpId="0" animBg="1"/>
      <p:bldP spid="766" grpId="0" animBg="1"/>
      <p:bldP spid="767" grpId="0" animBg="1"/>
      <p:bldP spid="768" grpId="0" animBg="1"/>
      <p:bldP spid="769" grpId="0" animBg="1"/>
      <p:bldP spid="770" grpId="0" animBg="1"/>
      <p:bldP spid="771" grpId="0" animBg="1"/>
      <p:bldP spid="772" grpId="0" animBg="1"/>
      <p:bldP spid="773" grpId="0" animBg="1"/>
      <p:bldP spid="774" grpId="0" animBg="1"/>
      <p:bldP spid="775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 animBg="1"/>
      <p:bldP spid="782" grpId="0" animBg="1"/>
      <p:bldP spid="783" grpId="0" animBg="1"/>
      <p:bldP spid="784" grpId="0" animBg="1"/>
      <p:bldP spid="785" grpId="0" animBg="1"/>
      <p:bldP spid="786" grpId="0" animBg="1"/>
      <p:bldP spid="787" grpId="0" animBg="1"/>
      <p:bldP spid="788" grpId="0" animBg="1"/>
      <p:bldP spid="789" grpId="0" animBg="1"/>
      <p:bldP spid="790" grpId="0" animBg="1"/>
      <p:bldP spid="791" grpId="0" animBg="1"/>
      <p:bldP spid="792" grpId="0" animBg="1"/>
      <p:bldP spid="793" grpId="0" animBg="1"/>
      <p:bldP spid="794" grpId="0" animBg="1"/>
      <p:bldP spid="795" grpId="0" animBg="1"/>
      <p:bldP spid="796" grpId="0" animBg="1"/>
      <p:bldP spid="797" grpId="0" animBg="1"/>
      <p:bldP spid="798" grpId="0" animBg="1"/>
      <p:bldP spid="799" grpId="0" animBg="1"/>
      <p:bldP spid="800" grpId="0" animBg="1"/>
      <p:bldP spid="801" grpId="0" animBg="1"/>
      <p:bldP spid="802" grpId="0" animBg="1"/>
      <p:bldP spid="803" grpId="0" animBg="1"/>
      <p:bldP spid="807" grpId="0" animBg="1"/>
      <p:bldP spid="811" grpId="0" animBg="1"/>
      <p:bldP spid="812" grpId="0" animBg="1"/>
      <p:bldP spid="813" grpId="0"/>
      <p:bldP spid="817" grpId="0" animBg="1"/>
      <p:bldP spid="818" grpId="0" animBg="1"/>
      <p:bldP spid="821" grpId="0" animBg="1"/>
      <p:bldP spid="822" grpId="0" animBg="1"/>
      <p:bldP spid="823" grpId="0"/>
      <p:bldP spid="829" grpId="0" animBg="1"/>
      <p:bldP spid="830" grpId="0" animBg="1"/>
      <p:bldP spid="831" grpId="0"/>
      <p:bldP spid="843" grpId="0" animBg="1"/>
      <p:bldP spid="844" grpId="0" animBg="1"/>
      <p:bldP spid="845" grpId="0" animBg="1"/>
      <p:bldP spid="846" grpId="0" animBg="1"/>
      <p:bldP spid="847" grpId="0" animBg="1"/>
      <p:bldP spid="990" grpId="0" animBg="1"/>
      <p:bldP spid="991" grpId="0" animBg="1"/>
      <p:bldP spid="992" grpId="0" animBg="1"/>
      <p:bldP spid="993" grpId="0" animBg="1"/>
      <p:bldP spid="994" grpId="0" animBg="1"/>
      <p:bldP spid="995" grpId="0" animBg="1"/>
      <p:bldP spid="996" grpId="0" animBg="1"/>
      <p:bldP spid="997" grpId="0" animBg="1"/>
      <p:bldP spid="998" grpId="0" animBg="1"/>
      <p:bldP spid="999" grpId="0" animBg="1"/>
      <p:bldP spid="1000" grpId="0" animBg="1"/>
      <p:bldP spid="1001" grpId="0" animBg="1"/>
      <p:bldP spid="1002" grpId="0" animBg="1"/>
      <p:bldP spid="1003" grpId="0" animBg="1"/>
      <p:bldP spid="1004" grpId="0" animBg="1"/>
      <p:bldP spid="1005" grpId="0" animBg="1"/>
      <p:bldP spid="1006" grpId="0" animBg="1"/>
      <p:bldP spid="1007" grpId="0" animBg="1"/>
      <p:bldP spid="1008" grpId="0" animBg="1"/>
      <p:bldP spid="1009" grpId="0" animBg="1"/>
      <p:bldP spid="1010" grpId="0" animBg="1"/>
      <p:bldP spid="1011" grpId="0" animBg="1"/>
      <p:bldP spid="1012" grpId="0" animBg="1"/>
      <p:bldP spid="1013" grpId="0" animBg="1"/>
      <p:bldP spid="1014" grpId="0" animBg="1"/>
      <p:bldP spid="1015" grpId="0" animBg="1"/>
      <p:bldP spid="1017" grpId="0" animBg="1"/>
      <p:bldP spid="1021" grpId="0" animBg="1"/>
      <p:bldP spid="1022" grpId="0" animBg="1"/>
      <p:bldP spid="1023" grpId="0" animBg="1"/>
      <p:bldP spid="1024" grpId="0"/>
      <p:bldP spid="1029" grpId="0"/>
      <p:bldP spid="384" grpId="0" animBg="1"/>
      <p:bldP spid="385" grpId="0" animBg="1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9" grpId="0" animBg="1"/>
      <p:bldP spid="423" grpId="0" animBg="1"/>
      <p:bldP spid="425" grpId="0" animBg="1"/>
      <p:bldP spid="426" grpId="0" animBg="1"/>
      <p:bldP spid="427" grpId="0" animBg="1"/>
      <p:bldP spid="428" grpId="0" animBg="1"/>
      <p:bldP spid="429" grpId="0" animBg="1"/>
      <p:bldP spid="430" grpId="0" animBg="1"/>
      <p:bldP spid="431" grpId="0" animBg="1"/>
      <p:bldP spid="432" grpId="0" animBg="1"/>
      <p:bldP spid="433" grpId="0" animBg="1"/>
      <p:bldP spid="434" grpId="0" animBg="1"/>
      <p:bldP spid="435" grpId="0" animBg="1"/>
      <p:bldP spid="436" grpId="0" animBg="1"/>
      <p:bldP spid="437" grpId="0" animBg="1"/>
      <p:bldP spid="438" grpId="0" animBg="1"/>
      <p:bldP spid="439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7" grpId="0" animBg="1"/>
      <p:bldP spid="471" grpId="0" animBg="1"/>
      <p:bldP spid="472" grpId="0" animBg="1"/>
      <p:bldP spid="473" grpId="0" animBg="1"/>
      <p:bldP spid="474" grpId="0" animBg="1"/>
      <p:bldP spid="475" grpId="0" animBg="1"/>
      <p:bldP spid="476" grpId="0" animBg="1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86" grpId="0" animBg="1"/>
      <p:bldP spid="487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3" grpId="0" animBg="1"/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  <p:bldP spid="500" grpId="0" animBg="1"/>
      <p:bldP spid="501" grpId="0" animBg="1"/>
      <p:bldP spid="502" grpId="0" animBg="1"/>
      <p:bldP spid="503" grpId="0" animBg="1"/>
      <p:bldP spid="504" grpId="0" animBg="1"/>
      <p:bldP spid="505" grpId="0" animBg="1"/>
      <p:bldP spid="506" grpId="0" animBg="1"/>
      <p:bldP spid="507" grpId="0" animBg="1"/>
      <p:bldP spid="508" grpId="0" animBg="1"/>
      <p:bldP spid="511" grpId="0" animBg="1"/>
      <p:bldP spid="514" grpId="0" animBg="1"/>
      <p:bldP spid="516" grpId="0" animBg="1"/>
      <p:bldP spid="517" grpId="0" animBg="1"/>
      <p:bldP spid="518" grpId="0" animBg="1"/>
      <p:bldP spid="519" grpId="0" animBg="1"/>
      <p:bldP spid="521" grpId="0" animBg="1"/>
      <p:bldP spid="522" grpId="0" animBg="1"/>
      <p:bldP spid="523" grpId="0" animBg="1"/>
      <p:bldP spid="525" grpId="0" animBg="1"/>
      <p:bldP spid="526" grpId="0" animBg="1"/>
      <p:bldP spid="528" grpId="0" animBg="1"/>
      <p:bldP spid="529" grpId="0" animBg="1"/>
      <p:bldP spid="531" grpId="0" animBg="1"/>
      <p:bldP spid="532" grpId="0" animBg="1"/>
      <p:bldP spid="533" grpId="0" animBg="1"/>
      <p:bldP spid="535" grpId="0" animBg="1"/>
      <p:bldP spid="536" grpId="0" animBg="1"/>
      <p:bldP spid="538" grpId="0" animBg="1"/>
      <p:bldP spid="539" grpId="0" animBg="1"/>
      <p:bldP spid="540" grpId="0" animBg="1"/>
      <p:bldP spid="541" grpId="0" animBg="1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52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5" grpId="0" animBg="1"/>
      <p:bldP spid="566" grpId="0" animBg="1"/>
      <p:bldP spid="567" grpId="0" animBg="1"/>
      <p:bldP spid="568" grpId="0" animBg="1"/>
      <p:bldP spid="569" grpId="0" animBg="1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6" grpId="0" animBg="1"/>
      <p:bldP spid="577" grpId="0" animBg="1"/>
      <p:bldP spid="578" grpId="0" animBg="1"/>
      <p:bldP spid="579" grpId="0" animBg="1"/>
      <p:bldP spid="580" grpId="0" animBg="1"/>
      <p:bldP spid="582" grpId="0" animBg="1"/>
      <p:bldP spid="586" grpId="0" animBg="1"/>
      <p:bldP spid="808" grpId="0" animBg="1"/>
      <p:bldP spid="809" grpId="0" animBg="1"/>
      <p:bldP spid="810" grpId="0"/>
      <p:bldP spid="814" grpId="0" animBg="1"/>
      <p:bldP spid="815" grpId="0" animBg="1"/>
      <p:bldP spid="816" grpId="0"/>
      <p:bldP spid="819" grpId="0" animBg="1"/>
      <p:bldP spid="820" grpId="0" animBg="1"/>
      <p:bldP spid="824" grpId="0" animBg="1"/>
      <p:bldP spid="825" grpId="0" animBg="1"/>
      <p:bldP spid="826" grpId="0" animBg="1"/>
      <p:bldP spid="827" grpId="0" animBg="1"/>
      <p:bldP spid="828" grpId="0"/>
      <p:bldP spid="837" grpId="0" animBg="1"/>
      <p:bldP spid="838" grpId="0" animBg="1"/>
      <p:bldP spid="839" grpId="0" animBg="1"/>
      <p:bldP spid="840" grpId="0" animBg="1"/>
      <p:bldP spid="841" grpId="0" animBg="1"/>
      <p:bldP spid="1028" grpId="0"/>
      <p:bldP spid="1030" grpId="0"/>
      <p:bldP spid="1032" grpId="0"/>
      <p:bldP spid="1034" grpId="0"/>
      <p:bldP spid="1035" grpId="0"/>
      <p:bldP spid="899" grpId="0"/>
      <p:bldP spid="1037" grpId="0"/>
      <p:bldP spid="1038" grpId="0"/>
      <p:bldP spid="1039" grpId="0"/>
      <p:bldP spid="1293" grpId="0"/>
      <p:bldP spid="1294" grpId="0"/>
      <p:bldP spid="1295" grpId="0"/>
      <p:bldP spid="1296" grpId="0" animBg="1"/>
      <p:bldP spid="1297" grpId="0"/>
      <p:bldP spid="129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2"/>
          <p:cNvSpPr txBox="1"/>
          <p:nvPr/>
        </p:nvSpPr>
        <p:spPr>
          <a:xfrm>
            <a:off x="1925610" y="3205290"/>
            <a:ext cx="128270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0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oo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d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P</a:t>
            </a: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ice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2" name="object 3"/>
          <p:cNvSpPr txBox="1"/>
          <p:nvPr/>
        </p:nvSpPr>
        <p:spPr>
          <a:xfrm>
            <a:off x="1599718" y="3898661"/>
            <a:ext cx="162899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Sho</a:t>
            </a:r>
            <a:r>
              <a:rPr sz="1200" spc="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 </a:t>
            </a:r>
            <a:r>
              <a:rPr sz="1200" spc="-12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2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Cost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3" name="object 4"/>
          <p:cNvSpPr txBox="1"/>
          <p:nvPr/>
        </p:nvSpPr>
        <p:spPr>
          <a:xfrm>
            <a:off x="1604299" y="4245276"/>
            <a:ext cx="16126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Lon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g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spc="-12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2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 Cost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4" name="object 5"/>
          <p:cNvSpPr txBox="1"/>
          <p:nvPr/>
        </p:nvSpPr>
        <p:spPr>
          <a:xfrm>
            <a:off x="2780387" y="4938508"/>
            <a:ext cx="4140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CCS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5" name="object 6"/>
          <p:cNvSpPr txBox="1"/>
          <p:nvPr/>
        </p:nvSpPr>
        <p:spPr>
          <a:xfrm>
            <a:off x="1602867" y="1125456"/>
            <a:ext cx="1617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Ai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r 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llution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6" name="object 7"/>
          <p:cNvSpPr txBox="1"/>
          <p:nvPr/>
        </p:nvSpPr>
        <p:spPr>
          <a:xfrm>
            <a:off x="2709272" y="2165302"/>
            <a:ext cx="5066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5" dirty="0">
                <a:solidFill>
                  <a:srgbClr val="4D4D4D"/>
                </a:solidFill>
                <a:latin typeface="Arial"/>
                <a:cs typeface="Arial"/>
              </a:rPr>
              <a:t>W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7" name="object 8"/>
          <p:cNvSpPr txBox="1"/>
          <p:nvPr/>
        </p:nvSpPr>
        <p:spPr>
          <a:xfrm>
            <a:off x="1926721" y="1818687"/>
            <a:ext cx="12787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110" dirty="0">
                <a:solidFill>
                  <a:srgbClr val="4D4D4D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per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ture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8" name="object 9"/>
          <p:cNvSpPr txBox="1"/>
          <p:nvPr/>
        </p:nvSpPr>
        <p:spPr>
          <a:xfrm>
            <a:off x="1924022" y="2512059"/>
            <a:ext cx="128836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U</a:t>
            </a:r>
            <a:r>
              <a:rPr sz="1200" spc="-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anium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09" name="object 10"/>
          <p:cNvSpPr txBox="1"/>
          <p:nvPr/>
        </p:nvSpPr>
        <p:spPr>
          <a:xfrm>
            <a:off x="1819469" y="3551905"/>
            <a:ext cx="138927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Energ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P</a:t>
            </a:r>
            <a:r>
              <a:rPr sz="1200" spc="10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ice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0" name="object 11"/>
          <p:cNvSpPr txBox="1"/>
          <p:nvPr/>
        </p:nvSpPr>
        <p:spPr>
          <a:xfrm>
            <a:off x="2133239" y="1472072"/>
            <a:ext cx="10861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15" dirty="0">
                <a:solidFill>
                  <a:srgbClr val="4D4D4D"/>
                </a:solidFill>
                <a:latin typeface="Arial"/>
                <a:cs typeface="Arial"/>
              </a:rPr>
              <a:t>Ex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traction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1" name="object 12"/>
          <p:cNvSpPr txBox="1"/>
          <p:nvPr/>
        </p:nvSpPr>
        <p:spPr>
          <a:xfrm>
            <a:off x="1920403" y="2858675"/>
            <a:ext cx="130123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40" dirty="0">
                <a:solidFill>
                  <a:srgbClr val="4D4D4D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</a:t>
            </a:r>
            <a:r>
              <a:rPr sz="1200" spc="35" dirty="0">
                <a:solidFill>
                  <a:srgbClr val="4D4D4D"/>
                </a:solidFill>
                <a:latin typeface="Arial"/>
                <a:cs typeface="Arial"/>
              </a:rPr>
              <a:t>r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tili</a:t>
            </a:r>
            <a:r>
              <a:rPr sz="1200" spc="-15" dirty="0">
                <a:solidFill>
                  <a:srgbClr val="4D4D4D"/>
                </a:solidFill>
                <a:latin typeface="Arial"/>
                <a:cs typeface="Arial"/>
              </a:rPr>
              <a:t>z</a:t>
            </a:r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2" name="object 13"/>
          <p:cNvSpPr txBox="1"/>
          <p:nvPr/>
        </p:nvSpPr>
        <p:spPr>
          <a:xfrm>
            <a:off x="1414110" y="4591892"/>
            <a:ext cx="179803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1200" spc="-5" dirty="0">
                <a:solidFill>
                  <a:srgbClr val="4D4D4D"/>
                </a:solidFill>
                <a:latin typeface="Arial"/>
                <a:cs typeface="Arial"/>
              </a:rPr>
              <a:t>Energ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y</a:t>
            </a:r>
            <a:r>
              <a:rPr sz="12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D4D4D"/>
                </a:solidFill>
                <a:latin typeface="Arial"/>
                <a:cs typeface="Arial"/>
              </a:rPr>
              <a:t>cropland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15" name="object 16"/>
          <p:cNvSpPr/>
          <p:nvPr/>
        </p:nvSpPr>
        <p:spPr>
          <a:xfrm>
            <a:off x="3236179" y="327707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6" name="object 17"/>
          <p:cNvSpPr/>
          <p:nvPr/>
        </p:nvSpPr>
        <p:spPr>
          <a:xfrm>
            <a:off x="3236179" y="3970463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7" name="object 18"/>
          <p:cNvSpPr/>
          <p:nvPr/>
        </p:nvSpPr>
        <p:spPr>
          <a:xfrm>
            <a:off x="3236179" y="4317064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8" name="object 19"/>
          <p:cNvSpPr/>
          <p:nvPr/>
        </p:nvSpPr>
        <p:spPr>
          <a:xfrm>
            <a:off x="3236179" y="5010267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19" name="object 20"/>
          <p:cNvSpPr/>
          <p:nvPr/>
        </p:nvSpPr>
        <p:spPr>
          <a:xfrm>
            <a:off x="3236179" y="1197229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0" name="object 21"/>
          <p:cNvSpPr/>
          <p:nvPr/>
        </p:nvSpPr>
        <p:spPr>
          <a:xfrm>
            <a:off x="3236179" y="223704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1" name="object 22"/>
          <p:cNvSpPr/>
          <p:nvPr/>
        </p:nvSpPr>
        <p:spPr>
          <a:xfrm>
            <a:off x="3236179" y="189044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2" name="object 23"/>
          <p:cNvSpPr/>
          <p:nvPr/>
        </p:nvSpPr>
        <p:spPr>
          <a:xfrm>
            <a:off x="3236179" y="2583818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3" name="object 24"/>
          <p:cNvSpPr/>
          <p:nvPr/>
        </p:nvSpPr>
        <p:spPr>
          <a:xfrm>
            <a:off x="3236179" y="3623692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4" name="object 25"/>
          <p:cNvSpPr/>
          <p:nvPr/>
        </p:nvSpPr>
        <p:spPr>
          <a:xfrm>
            <a:off x="3236179" y="1543845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5" name="object 26"/>
          <p:cNvSpPr/>
          <p:nvPr/>
        </p:nvSpPr>
        <p:spPr>
          <a:xfrm>
            <a:off x="3236179" y="2930419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6" name="object 27"/>
          <p:cNvSpPr/>
          <p:nvPr/>
        </p:nvSpPr>
        <p:spPr>
          <a:xfrm>
            <a:off x="3236179" y="4663666"/>
            <a:ext cx="54218" cy="0"/>
          </a:xfrm>
          <a:custGeom>
            <a:avLst/>
            <a:gdLst/>
            <a:ahLst/>
            <a:cxnLst/>
            <a:rect l="l" t="t" r="r" b="b"/>
            <a:pathLst>
              <a:path w="34925">
                <a:moveTo>
                  <a:pt x="0" y="0"/>
                </a:moveTo>
                <a:lnTo>
                  <a:pt x="34785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 sz="2400"/>
          </a:p>
        </p:txBody>
      </p:sp>
      <p:sp>
        <p:nvSpPr>
          <p:cNvPr id="327" name="object 28"/>
          <p:cNvSpPr/>
          <p:nvPr/>
        </p:nvSpPr>
        <p:spPr>
          <a:xfrm>
            <a:off x="3395006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pPr algn="r"/>
            <a:endParaRPr/>
          </a:p>
        </p:txBody>
      </p:sp>
      <p:sp>
        <p:nvSpPr>
          <p:cNvPr id="328" name="object 29"/>
          <p:cNvSpPr/>
          <p:nvPr/>
        </p:nvSpPr>
        <p:spPr>
          <a:xfrm>
            <a:off x="3793223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0"/>
          <p:cNvSpPr/>
          <p:nvPr/>
        </p:nvSpPr>
        <p:spPr>
          <a:xfrm>
            <a:off x="4191441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1"/>
          <p:cNvSpPr/>
          <p:nvPr/>
        </p:nvSpPr>
        <p:spPr>
          <a:xfrm>
            <a:off x="4589814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2"/>
          <p:cNvSpPr/>
          <p:nvPr/>
        </p:nvSpPr>
        <p:spPr>
          <a:xfrm>
            <a:off x="4988033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"/>
          <p:cNvSpPr/>
          <p:nvPr/>
        </p:nvSpPr>
        <p:spPr>
          <a:xfrm>
            <a:off x="5386250" y="5391658"/>
            <a:ext cx="0" cy="3898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34772"/>
                </a:moveTo>
                <a:lnTo>
                  <a:pt x="0" y="0"/>
                </a:lnTo>
              </a:path>
            </a:pathLst>
          </a:custGeom>
          <a:ln w="135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4"/>
          <p:cNvSpPr/>
          <p:nvPr/>
        </p:nvSpPr>
        <p:spPr>
          <a:xfrm>
            <a:off x="3567788" y="5960318"/>
            <a:ext cx="196344" cy="0"/>
          </a:xfrm>
          <a:custGeom>
            <a:avLst/>
            <a:gdLst/>
            <a:ahLst/>
            <a:cxnLst/>
            <a:rect l="l" t="t" r="r" b="b"/>
            <a:pathLst>
              <a:path w="175894">
                <a:moveTo>
                  <a:pt x="0" y="0"/>
                </a:moveTo>
                <a:lnTo>
                  <a:pt x="175513" y="0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7"/>
          <p:cNvSpPr/>
          <p:nvPr/>
        </p:nvSpPr>
        <p:spPr>
          <a:xfrm>
            <a:off x="2660266" y="5967847"/>
            <a:ext cx="196344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514" y="0"/>
                </a:lnTo>
              </a:path>
            </a:pathLst>
          </a:custGeom>
          <a:ln w="135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8"/>
          <p:cNvSpPr txBox="1"/>
          <p:nvPr/>
        </p:nvSpPr>
        <p:spPr>
          <a:xfrm>
            <a:off x="2646089" y="5435536"/>
            <a:ext cx="2917522" cy="5616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934" algn="ctr">
              <a:tabLst>
                <a:tab pos="1256665" algn="l"/>
              </a:tabLst>
            </a:pP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12.5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 </a:t>
            </a:r>
            <a:r>
              <a:rPr sz="900" spc="-12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25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	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r>
              <a:rPr sz="900" dirty="0">
                <a:solidFill>
                  <a:srgbClr val="4D4D4D"/>
                </a:solidFill>
                <a:latin typeface="Arial"/>
                <a:cs typeface="Arial"/>
              </a:rPr>
              <a:t>% </a:t>
            </a:r>
            <a:r>
              <a:rPr sz="900" spc="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4D4D4D"/>
                </a:solidFill>
                <a:latin typeface="Arial"/>
                <a:cs typeface="Arial"/>
              </a:rPr>
              <a:t>400%</a:t>
            </a:r>
            <a:endParaRPr sz="900" dirty="0">
              <a:latin typeface="Arial"/>
              <a:cs typeface="Arial"/>
            </a:endParaRPr>
          </a:p>
          <a:p>
            <a:pPr marL="573405" algn="ctr"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rel.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</a:t>
            </a:r>
            <a:r>
              <a:rPr sz="1100" spc="-5" dirty="0">
                <a:latin typeface="Arial"/>
                <a:cs typeface="Arial"/>
              </a:rPr>
              <a:t> 2</a:t>
            </a:r>
            <a:r>
              <a:rPr lang="de-DE" sz="1100" spc="-5" baseline="30000" dirty="0">
                <a:latin typeface="Arial"/>
                <a:cs typeface="Arial"/>
              </a:rPr>
              <a:t>o</a:t>
            </a:r>
            <a:r>
              <a:rPr sz="1100" spc="-5" dirty="0" err="1">
                <a:latin typeface="Arial"/>
                <a:cs typeface="Arial"/>
              </a:rPr>
              <a:t>C_</a:t>
            </a:r>
            <a:r>
              <a:rPr sz="1100" dirty="0" err="1">
                <a:latin typeface="Arial"/>
                <a:cs typeface="Arial"/>
              </a:rPr>
              <a:t>D</a:t>
            </a:r>
            <a:r>
              <a:rPr sz="1100" spc="-15" dirty="0" err="1">
                <a:latin typeface="Arial"/>
                <a:cs typeface="Arial"/>
              </a:rPr>
              <a:t>e</a:t>
            </a:r>
            <a:r>
              <a:rPr sz="1100" spc="-5" dirty="0" err="1">
                <a:latin typeface="Arial"/>
                <a:cs typeface="Arial"/>
              </a:rPr>
              <a:t>f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</a:t>
            </a:r>
          </a:p>
          <a:p>
            <a:pPr marL="12700">
              <a:spcBef>
                <a:spcPts val="790"/>
              </a:spcBef>
              <a:tabLst>
                <a:tab pos="237490" algn="l"/>
                <a:tab pos="1050290" algn="l"/>
                <a:tab pos="1830070" algn="l"/>
              </a:tabLst>
            </a:pPr>
            <a:r>
              <a:rPr sz="900" spc="-5" dirty="0">
                <a:latin typeface="Arial"/>
                <a:cs typeface="Arial"/>
              </a:rPr>
              <a:t> </a:t>
            </a:r>
            <a:endParaRPr sz="1350" baseline="6172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92744" y="5881489"/>
            <a:ext cx="855674" cy="138499"/>
            <a:chOff x="3968744" y="5881488"/>
            <a:chExt cx="855674" cy="138499"/>
          </a:xfrm>
        </p:grpSpPr>
        <p:sp>
          <p:nvSpPr>
            <p:cNvPr id="335" name="object 36"/>
            <p:cNvSpPr/>
            <p:nvPr/>
          </p:nvSpPr>
          <p:spPr>
            <a:xfrm>
              <a:off x="3968744" y="5953287"/>
              <a:ext cx="196344" cy="0"/>
            </a:xfrm>
            <a:custGeom>
              <a:avLst/>
              <a:gdLst/>
              <a:ahLst/>
              <a:cxnLst/>
              <a:rect l="l" t="t" r="r" b="b"/>
              <a:pathLst>
                <a:path w="175894">
                  <a:moveTo>
                    <a:pt x="0" y="0"/>
                  </a:moveTo>
                  <a:lnTo>
                    <a:pt x="175513" y="0"/>
                  </a:lnTo>
                </a:path>
              </a:pathLst>
            </a:custGeom>
            <a:ln w="54228">
              <a:solidFill>
                <a:srgbClr val="545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9"/>
            <p:cNvSpPr txBox="1"/>
            <p:nvPr/>
          </p:nvSpPr>
          <p:spPr>
            <a:xfrm>
              <a:off x="4205614" y="5881488"/>
              <a:ext cx="618804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900" spc="-5" dirty="0">
                  <a:latin typeface="Arial"/>
                  <a:cs typeface="Arial"/>
                </a:rPr>
                <a:t>1.5</a:t>
              </a:r>
              <a:r>
                <a:rPr lang="de-DE" sz="900" spc="-5" baseline="30000" dirty="0">
                  <a:latin typeface="Arial"/>
                  <a:cs typeface="Arial"/>
                </a:rPr>
                <a:t>o</a:t>
              </a:r>
              <a:r>
                <a:rPr sz="900" spc="-5" dirty="0" err="1">
                  <a:latin typeface="Arial"/>
                  <a:cs typeface="Arial"/>
                </a:rPr>
                <a:t>C_D</a:t>
              </a:r>
              <a:r>
                <a:rPr sz="900" dirty="0" err="1">
                  <a:latin typeface="Arial"/>
                  <a:cs typeface="Arial"/>
                </a:rPr>
                <a:t>e</a:t>
              </a:r>
              <a:r>
                <a:rPr sz="900" spc="-5" dirty="0" err="1">
                  <a:latin typeface="Arial"/>
                  <a:cs typeface="Arial"/>
                </a:rPr>
                <a:t>f</a:t>
              </a:r>
              <a:endParaRPr sz="900" dirty="0">
                <a:latin typeface="Arial"/>
                <a:cs typeface="Arial"/>
              </a:endParaRPr>
            </a:p>
          </p:txBody>
        </p:sp>
      </p:grpSp>
      <p:sp>
        <p:nvSpPr>
          <p:cNvPr id="339" name="object 40"/>
          <p:cNvSpPr/>
          <p:nvPr/>
        </p:nvSpPr>
        <p:spPr>
          <a:xfrm>
            <a:off x="5490250" y="812861"/>
            <a:ext cx="286365" cy="4576172"/>
          </a:xfrm>
          <a:custGeom>
            <a:avLst/>
            <a:gdLst/>
            <a:ahLst/>
            <a:cxnLst/>
            <a:rect l="l" t="t" r="r" b="b"/>
            <a:pathLst>
              <a:path w="256539" h="4099560">
                <a:moveTo>
                  <a:pt x="0" y="0"/>
                </a:moveTo>
                <a:lnTo>
                  <a:pt x="256476" y="0"/>
                </a:lnTo>
                <a:lnTo>
                  <a:pt x="256476" y="4099179"/>
                </a:lnTo>
                <a:lnTo>
                  <a:pt x="0" y="4099179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41"/>
          <p:cNvSpPr txBox="1"/>
          <p:nvPr/>
        </p:nvSpPr>
        <p:spPr>
          <a:xfrm>
            <a:off x="5508583" y="914399"/>
            <a:ext cx="215444" cy="210163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←</a:t>
            </a:r>
            <a:r>
              <a:rPr sz="1400" b="1" spc="-2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ga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8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b</a:t>
            </a:r>
            <a:r>
              <a:rPr sz="1400" b="1" spc="-3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3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f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s</a:t>
            </a:r>
            <a:endParaRPr sz="1400" b="1" dirty="0">
              <a:latin typeface="Arial"/>
              <a:cs typeface="Arial"/>
            </a:endParaRPr>
          </a:p>
        </p:txBody>
      </p:sp>
      <p:sp>
        <p:nvSpPr>
          <p:cNvPr id="342" name="object 43"/>
          <p:cNvSpPr/>
          <p:nvPr/>
        </p:nvSpPr>
        <p:spPr>
          <a:xfrm>
            <a:off x="5855868" y="3780626"/>
            <a:ext cx="401847" cy="320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44"/>
          <p:cNvSpPr/>
          <p:nvPr/>
        </p:nvSpPr>
        <p:spPr>
          <a:xfrm>
            <a:off x="5855868" y="4820679"/>
            <a:ext cx="401847" cy="320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45"/>
          <p:cNvSpPr/>
          <p:nvPr/>
        </p:nvSpPr>
        <p:spPr>
          <a:xfrm>
            <a:off x="5855868" y="2394037"/>
            <a:ext cx="401847" cy="320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46"/>
          <p:cNvSpPr/>
          <p:nvPr/>
        </p:nvSpPr>
        <p:spPr>
          <a:xfrm>
            <a:off x="5855868" y="1354177"/>
            <a:ext cx="401847" cy="320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47"/>
          <p:cNvSpPr/>
          <p:nvPr/>
        </p:nvSpPr>
        <p:spPr>
          <a:xfrm>
            <a:off x="5855868" y="1700786"/>
            <a:ext cx="401847" cy="320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48"/>
          <p:cNvSpPr/>
          <p:nvPr/>
        </p:nvSpPr>
        <p:spPr>
          <a:xfrm>
            <a:off x="5855868" y="2740921"/>
            <a:ext cx="401847" cy="3202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49"/>
          <p:cNvSpPr/>
          <p:nvPr/>
        </p:nvSpPr>
        <p:spPr>
          <a:xfrm>
            <a:off x="5855868" y="4474064"/>
            <a:ext cx="401847" cy="320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50"/>
          <p:cNvSpPr/>
          <p:nvPr/>
        </p:nvSpPr>
        <p:spPr>
          <a:xfrm>
            <a:off x="5855868" y="3087531"/>
            <a:ext cx="401847" cy="320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51"/>
          <p:cNvSpPr/>
          <p:nvPr/>
        </p:nvSpPr>
        <p:spPr>
          <a:xfrm>
            <a:off x="5855868" y="1007414"/>
            <a:ext cx="401847" cy="320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52"/>
          <p:cNvSpPr/>
          <p:nvPr/>
        </p:nvSpPr>
        <p:spPr>
          <a:xfrm>
            <a:off x="5855868" y="2047549"/>
            <a:ext cx="401847" cy="3202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53"/>
          <p:cNvSpPr/>
          <p:nvPr/>
        </p:nvSpPr>
        <p:spPr>
          <a:xfrm>
            <a:off x="5855868" y="3434146"/>
            <a:ext cx="401847" cy="320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54"/>
          <p:cNvSpPr/>
          <p:nvPr/>
        </p:nvSpPr>
        <p:spPr>
          <a:xfrm>
            <a:off x="5855868" y="4127236"/>
            <a:ext cx="401847" cy="320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84"/>
          <p:cNvSpPr/>
          <p:nvPr/>
        </p:nvSpPr>
        <p:spPr>
          <a:xfrm>
            <a:off x="8385984" y="221328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4" name="object 125"/>
          <p:cNvSpPr/>
          <p:nvPr/>
        </p:nvSpPr>
        <p:spPr>
          <a:xfrm>
            <a:off x="8385984" y="2962656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5" name="object 216"/>
          <p:cNvSpPr/>
          <p:nvPr/>
        </p:nvSpPr>
        <p:spPr>
          <a:xfrm>
            <a:off x="8385984" y="446081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0" name="object 221"/>
          <p:cNvSpPr/>
          <p:nvPr/>
        </p:nvSpPr>
        <p:spPr>
          <a:xfrm>
            <a:off x="8385984" y="436828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4" name="object 225"/>
          <p:cNvSpPr/>
          <p:nvPr/>
        </p:nvSpPr>
        <p:spPr>
          <a:xfrm>
            <a:off x="8385984" y="427586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7" name="object 228"/>
          <p:cNvSpPr/>
          <p:nvPr/>
        </p:nvSpPr>
        <p:spPr>
          <a:xfrm>
            <a:off x="8385984" y="4183323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0" name="object 231"/>
          <p:cNvSpPr/>
          <p:nvPr/>
        </p:nvSpPr>
        <p:spPr>
          <a:xfrm>
            <a:off x="8385984" y="441458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4" name="object 235"/>
          <p:cNvSpPr/>
          <p:nvPr/>
        </p:nvSpPr>
        <p:spPr>
          <a:xfrm>
            <a:off x="8385984" y="4321983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7" name="object 238"/>
          <p:cNvSpPr/>
          <p:nvPr/>
        </p:nvSpPr>
        <p:spPr>
          <a:xfrm>
            <a:off x="8385984" y="4229567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3" name="object 254"/>
          <p:cNvSpPr/>
          <p:nvPr/>
        </p:nvSpPr>
        <p:spPr>
          <a:xfrm>
            <a:off x="8385984" y="5203095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4" name="object 265"/>
          <p:cNvSpPr/>
          <p:nvPr/>
        </p:nvSpPr>
        <p:spPr>
          <a:xfrm>
            <a:off x="8385984" y="5149154"/>
            <a:ext cx="28353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4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9" name="object 550"/>
          <p:cNvSpPr/>
          <p:nvPr/>
        </p:nvSpPr>
        <p:spPr>
          <a:xfrm>
            <a:off x="8669399" y="15071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0" name="object 551"/>
          <p:cNvSpPr/>
          <p:nvPr/>
        </p:nvSpPr>
        <p:spPr>
          <a:xfrm>
            <a:off x="8669399" y="141858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1" name="object 552"/>
          <p:cNvSpPr/>
          <p:nvPr/>
        </p:nvSpPr>
        <p:spPr>
          <a:xfrm>
            <a:off x="8669399" y="133009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2" name="object 553"/>
          <p:cNvSpPr/>
          <p:nvPr/>
        </p:nvSpPr>
        <p:spPr>
          <a:xfrm>
            <a:off x="8669399" y="124148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3" name="object 554"/>
          <p:cNvSpPr/>
          <p:nvPr/>
        </p:nvSpPr>
        <p:spPr>
          <a:xfrm>
            <a:off x="8669399" y="11529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4" name="object 555"/>
          <p:cNvSpPr txBox="1"/>
          <p:nvPr/>
        </p:nvSpPr>
        <p:spPr>
          <a:xfrm>
            <a:off x="8574251" y="1905001"/>
            <a:ext cx="85059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1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79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81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55" name="object 556"/>
          <p:cNvSpPr/>
          <p:nvPr/>
        </p:nvSpPr>
        <p:spPr>
          <a:xfrm>
            <a:off x="8669399" y="225709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6" name="object 557"/>
          <p:cNvSpPr/>
          <p:nvPr/>
        </p:nvSpPr>
        <p:spPr>
          <a:xfrm>
            <a:off x="8669399" y="214451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7" name="object 558"/>
          <p:cNvSpPr/>
          <p:nvPr/>
        </p:nvSpPr>
        <p:spPr>
          <a:xfrm>
            <a:off x="8669399" y="203192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8" name="object 559"/>
          <p:cNvSpPr/>
          <p:nvPr/>
        </p:nvSpPr>
        <p:spPr>
          <a:xfrm>
            <a:off x="8669399" y="191935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59" name="object 561"/>
          <p:cNvSpPr txBox="1"/>
          <p:nvPr/>
        </p:nvSpPr>
        <p:spPr>
          <a:xfrm>
            <a:off x="8461554" y="2683785"/>
            <a:ext cx="197762" cy="393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endParaRPr sz="800">
              <a:latin typeface="Arial"/>
              <a:cs typeface="Arial"/>
            </a:endParaRPr>
          </a:p>
          <a:p>
            <a:pPr marL="62865">
              <a:spcBef>
                <a:spcPts val="9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endParaRPr sz="800">
              <a:latin typeface="Arial"/>
              <a:cs typeface="Arial"/>
            </a:endParaRPr>
          </a:p>
          <a:p>
            <a:pPr marL="100330" algn="ctr">
              <a:spcBef>
                <a:spcPts val="9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60" name="object 562"/>
          <p:cNvSpPr txBox="1"/>
          <p:nvPr/>
        </p:nvSpPr>
        <p:spPr>
          <a:xfrm>
            <a:off x="8517846" y="3444402"/>
            <a:ext cx="141765" cy="39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  <a:p>
            <a:pPr marL="12700">
              <a:spcBef>
                <a:spcPts val="5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  <a:p>
            <a:pPr marL="62865">
              <a:spcBef>
                <a:spcPts val="5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61" name="object 563"/>
          <p:cNvSpPr/>
          <p:nvPr/>
        </p:nvSpPr>
        <p:spPr>
          <a:xfrm>
            <a:off x="8669399" y="375709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2" name="object 564"/>
          <p:cNvSpPr/>
          <p:nvPr/>
        </p:nvSpPr>
        <p:spPr>
          <a:xfrm>
            <a:off x="8669399" y="363078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3" name="object 565"/>
          <p:cNvSpPr/>
          <p:nvPr/>
        </p:nvSpPr>
        <p:spPr>
          <a:xfrm>
            <a:off x="8669399" y="350429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64" name="object 566"/>
          <p:cNvSpPr txBox="1"/>
          <p:nvPr/>
        </p:nvSpPr>
        <p:spPr>
          <a:xfrm>
            <a:off x="8574251" y="4392464"/>
            <a:ext cx="8505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75"/>
              </a:lnSpc>
            </a:pP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5" name="object 567"/>
          <p:cNvSpPr txBox="1"/>
          <p:nvPr/>
        </p:nvSpPr>
        <p:spPr>
          <a:xfrm>
            <a:off x="8574251" y="4302405"/>
            <a:ext cx="8505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7" name="object 569"/>
          <p:cNvSpPr txBox="1"/>
          <p:nvPr/>
        </p:nvSpPr>
        <p:spPr>
          <a:xfrm>
            <a:off x="8574251" y="4157622"/>
            <a:ext cx="8505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4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69" name="object 571"/>
          <p:cNvSpPr/>
          <p:nvPr/>
        </p:nvSpPr>
        <p:spPr>
          <a:xfrm>
            <a:off x="8669399" y="450711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0" name="object 572"/>
          <p:cNvSpPr/>
          <p:nvPr/>
        </p:nvSpPr>
        <p:spPr>
          <a:xfrm>
            <a:off x="8669399" y="443474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1" name="object 573"/>
          <p:cNvSpPr/>
          <p:nvPr/>
        </p:nvSpPr>
        <p:spPr>
          <a:xfrm>
            <a:off x="8669399" y="436230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2" name="object 574"/>
          <p:cNvSpPr/>
          <p:nvPr/>
        </p:nvSpPr>
        <p:spPr>
          <a:xfrm>
            <a:off x="8669399" y="428993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3" name="object 575"/>
          <p:cNvSpPr/>
          <p:nvPr/>
        </p:nvSpPr>
        <p:spPr>
          <a:xfrm>
            <a:off x="8669399" y="421754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4" name="object 576"/>
          <p:cNvSpPr/>
          <p:nvPr/>
        </p:nvSpPr>
        <p:spPr>
          <a:xfrm>
            <a:off x="8669399" y="414517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6" name="object 578"/>
          <p:cNvSpPr/>
          <p:nvPr/>
        </p:nvSpPr>
        <p:spPr>
          <a:xfrm>
            <a:off x="8669399" y="525702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7" name="object 579"/>
          <p:cNvSpPr/>
          <p:nvPr/>
        </p:nvSpPr>
        <p:spPr>
          <a:xfrm>
            <a:off x="8669399" y="517257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8" name="object 580"/>
          <p:cNvSpPr/>
          <p:nvPr/>
        </p:nvSpPr>
        <p:spPr>
          <a:xfrm>
            <a:off x="8669399" y="508802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79" name="object 581"/>
          <p:cNvSpPr/>
          <p:nvPr/>
        </p:nvSpPr>
        <p:spPr>
          <a:xfrm>
            <a:off x="8669399" y="500361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0" name="object 582"/>
          <p:cNvSpPr/>
          <p:nvPr/>
        </p:nvSpPr>
        <p:spPr>
          <a:xfrm>
            <a:off x="8669399" y="4919169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1" name="object 583"/>
          <p:cNvSpPr txBox="1"/>
          <p:nvPr/>
        </p:nvSpPr>
        <p:spPr>
          <a:xfrm>
            <a:off x="6421859" y="1081827"/>
            <a:ext cx="141765" cy="495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800" dirty="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</a:t>
            </a:r>
            <a:endParaRPr sz="800" dirty="0"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800" dirty="0">
              <a:latin typeface="Arial"/>
              <a:cs typeface="Arial"/>
            </a:endParaRPr>
          </a:p>
          <a:p>
            <a:pPr marL="62865">
              <a:spcBef>
                <a:spcPts val="20"/>
              </a:spcBef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82" name="object 584"/>
          <p:cNvSpPr/>
          <p:nvPr/>
        </p:nvSpPr>
        <p:spPr>
          <a:xfrm>
            <a:off x="6573361" y="15071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3" name="object 585"/>
          <p:cNvSpPr/>
          <p:nvPr/>
        </p:nvSpPr>
        <p:spPr>
          <a:xfrm>
            <a:off x="6573361" y="138535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4" name="object 586"/>
          <p:cNvSpPr/>
          <p:nvPr/>
        </p:nvSpPr>
        <p:spPr>
          <a:xfrm>
            <a:off x="6573361" y="126357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5" name="object 587"/>
          <p:cNvSpPr/>
          <p:nvPr/>
        </p:nvSpPr>
        <p:spPr>
          <a:xfrm>
            <a:off x="6573361" y="114174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7" name="object 589"/>
          <p:cNvSpPr/>
          <p:nvPr/>
        </p:nvSpPr>
        <p:spPr>
          <a:xfrm>
            <a:off x="6573361" y="225709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8" name="object 590"/>
          <p:cNvSpPr/>
          <p:nvPr/>
        </p:nvSpPr>
        <p:spPr>
          <a:xfrm>
            <a:off x="6573361" y="2169439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89" name="object 591"/>
          <p:cNvSpPr/>
          <p:nvPr/>
        </p:nvSpPr>
        <p:spPr>
          <a:xfrm>
            <a:off x="6573361" y="208160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0" name="object 592"/>
          <p:cNvSpPr/>
          <p:nvPr/>
        </p:nvSpPr>
        <p:spPr>
          <a:xfrm>
            <a:off x="6573361" y="199377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1" name="object 593"/>
          <p:cNvSpPr/>
          <p:nvPr/>
        </p:nvSpPr>
        <p:spPr>
          <a:xfrm>
            <a:off x="6573361" y="190595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2" name="object 594"/>
          <p:cNvSpPr txBox="1"/>
          <p:nvPr/>
        </p:nvSpPr>
        <p:spPr>
          <a:xfrm>
            <a:off x="6421859" y="2591241"/>
            <a:ext cx="14176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3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12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9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6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63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3</a:t>
            </a:r>
            <a:endParaRPr sz="800" dirty="0">
              <a:latin typeface="Arial"/>
              <a:cs typeface="Arial"/>
            </a:endParaRPr>
          </a:p>
          <a:p>
            <a:pPr marL="62865">
              <a:lnSpc>
                <a:spcPts val="735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93" name="object 595"/>
          <p:cNvSpPr/>
          <p:nvPr/>
        </p:nvSpPr>
        <p:spPr>
          <a:xfrm>
            <a:off x="6573361" y="300717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4" name="object 596"/>
          <p:cNvSpPr/>
          <p:nvPr/>
        </p:nvSpPr>
        <p:spPr>
          <a:xfrm>
            <a:off x="6573361" y="291807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5" name="object 597"/>
          <p:cNvSpPr/>
          <p:nvPr/>
        </p:nvSpPr>
        <p:spPr>
          <a:xfrm>
            <a:off x="6573361" y="2829142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6" name="object 598"/>
          <p:cNvSpPr/>
          <p:nvPr/>
        </p:nvSpPr>
        <p:spPr>
          <a:xfrm>
            <a:off x="6573361" y="2740100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7" name="object 599"/>
          <p:cNvSpPr/>
          <p:nvPr/>
        </p:nvSpPr>
        <p:spPr>
          <a:xfrm>
            <a:off x="6573361" y="265115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98" name="object 600"/>
          <p:cNvSpPr txBox="1"/>
          <p:nvPr/>
        </p:nvSpPr>
        <p:spPr>
          <a:xfrm>
            <a:off x="6362752" y="3705035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−10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0" name="object 602"/>
          <p:cNvSpPr txBox="1"/>
          <p:nvPr/>
        </p:nvSpPr>
        <p:spPr>
          <a:xfrm>
            <a:off x="6421859" y="3580742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2" name="object 604"/>
          <p:cNvSpPr txBox="1"/>
          <p:nvPr/>
        </p:nvSpPr>
        <p:spPr>
          <a:xfrm>
            <a:off x="6421859" y="3456336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4" name="object 606"/>
          <p:cNvSpPr txBox="1"/>
          <p:nvPr/>
        </p:nvSpPr>
        <p:spPr>
          <a:xfrm>
            <a:off x="6421859" y="3331932"/>
            <a:ext cx="14105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50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5" name="object 607"/>
          <p:cNvSpPr/>
          <p:nvPr/>
        </p:nvSpPr>
        <p:spPr>
          <a:xfrm>
            <a:off x="6573361" y="376494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6" name="object 608"/>
          <p:cNvSpPr/>
          <p:nvPr/>
        </p:nvSpPr>
        <p:spPr>
          <a:xfrm>
            <a:off x="6573361" y="370282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7" name="object 609"/>
          <p:cNvSpPr/>
          <p:nvPr/>
        </p:nvSpPr>
        <p:spPr>
          <a:xfrm>
            <a:off x="6573361" y="364063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8" name="object 610"/>
          <p:cNvSpPr/>
          <p:nvPr/>
        </p:nvSpPr>
        <p:spPr>
          <a:xfrm>
            <a:off x="6573361" y="35783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09" name="object 611"/>
          <p:cNvSpPr/>
          <p:nvPr/>
        </p:nvSpPr>
        <p:spPr>
          <a:xfrm>
            <a:off x="6573361" y="351626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0" name="object 612"/>
          <p:cNvSpPr/>
          <p:nvPr/>
        </p:nvSpPr>
        <p:spPr>
          <a:xfrm>
            <a:off x="6573361" y="345412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1" name="object 613"/>
          <p:cNvSpPr/>
          <p:nvPr/>
        </p:nvSpPr>
        <p:spPr>
          <a:xfrm>
            <a:off x="6573361" y="3391821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2" name="object 614"/>
          <p:cNvSpPr txBox="1"/>
          <p:nvPr/>
        </p:nvSpPr>
        <p:spPr>
          <a:xfrm>
            <a:off x="6393712" y="4169669"/>
            <a:ext cx="16940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4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0.5</a:t>
            </a:r>
            <a:endParaRPr sz="800" dirty="0">
              <a:latin typeface="Arial"/>
              <a:cs typeface="Arial"/>
            </a:endParaRPr>
          </a:p>
          <a:p>
            <a:pPr marL="12700">
              <a:lnSpc>
                <a:spcPts val="745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0.0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13" name="object 615"/>
          <p:cNvSpPr/>
          <p:nvPr/>
        </p:nvSpPr>
        <p:spPr>
          <a:xfrm>
            <a:off x="6573361" y="450711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4" name="object 616"/>
          <p:cNvSpPr/>
          <p:nvPr/>
        </p:nvSpPr>
        <p:spPr>
          <a:xfrm>
            <a:off x="6573361" y="441458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5" name="object 617"/>
          <p:cNvSpPr/>
          <p:nvPr/>
        </p:nvSpPr>
        <p:spPr>
          <a:xfrm>
            <a:off x="6573361" y="432198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6" name="object 618"/>
          <p:cNvSpPr/>
          <p:nvPr/>
        </p:nvSpPr>
        <p:spPr>
          <a:xfrm>
            <a:off x="6573361" y="422956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7" name="object 619"/>
          <p:cNvSpPr txBox="1"/>
          <p:nvPr/>
        </p:nvSpPr>
        <p:spPr>
          <a:xfrm>
            <a:off x="6365566" y="4905068"/>
            <a:ext cx="197762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0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300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ts val="760"/>
              </a:lnSpc>
            </a:pPr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100</a:t>
            </a:r>
            <a:endParaRPr sz="800" dirty="0">
              <a:latin typeface="Arial"/>
              <a:cs typeface="Arial"/>
            </a:endParaRPr>
          </a:p>
          <a:p>
            <a:pPr marL="100330" algn="ctr">
              <a:lnSpc>
                <a:spcPts val="800"/>
              </a:lnSpc>
            </a:pPr>
            <a:r>
              <a:rPr sz="800" spc="5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18" name="object 620"/>
          <p:cNvSpPr/>
          <p:nvPr/>
        </p:nvSpPr>
        <p:spPr>
          <a:xfrm>
            <a:off x="6573361" y="525702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19" name="object 621"/>
          <p:cNvSpPr/>
          <p:nvPr/>
        </p:nvSpPr>
        <p:spPr>
          <a:xfrm>
            <a:off x="6573361" y="5149154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0" name="object 622"/>
          <p:cNvSpPr/>
          <p:nvPr/>
        </p:nvSpPr>
        <p:spPr>
          <a:xfrm>
            <a:off x="6573361" y="5041228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1" name="object 623"/>
          <p:cNvSpPr/>
          <p:nvPr/>
        </p:nvSpPr>
        <p:spPr>
          <a:xfrm>
            <a:off x="6573361" y="4933246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22" name="object 624"/>
          <p:cNvSpPr txBox="1"/>
          <p:nvPr/>
        </p:nvSpPr>
        <p:spPr>
          <a:xfrm>
            <a:off x="8754291" y="5313236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sz="1100" spc="-5" dirty="0" err="1">
                <a:solidFill>
                  <a:srgbClr val="4D4D4D"/>
                </a:solidFill>
                <a:latin typeface="Arial"/>
                <a:cs typeface="Arial"/>
              </a:rPr>
              <a:t>REF_Def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23" name="bk object 16"/>
          <p:cNvSpPr/>
          <p:nvPr/>
        </p:nvSpPr>
        <p:spPr>
          <a:xfrm>
            <a:off x="4797132" y="3277076"/>
            <a:ext cx="696775" cy="0"/>
          </a:xfrm>
          <a:custGeom>
            <a:avLst/>
            <a:gdLst/>
            <a:ahLst/>
            <a:cxnLst/>
            <a:rect l="l" t="t" r="r" b="b"/>
            <a:pathLst>
              <a:path w="624205">
                <a:moveTo>
                  <a:pt x="0" y="0"/>
                </a:moveTo>
                <a:lnTo>
                  <a:pt x="62390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bk object 17"/>
          <p:cNvSpPr/>
          <p:nvPr/>
        </p:nvSpPr>
        <p:spPr>
          <a:xfrm>
            <a:off x="3485805" y="3277076"/>
            <a:ext cx="1251076" cy="0"/>
          </a:xfrm>
          <a:custGeom>
            <a:avLst/>
            <a:gdLst/>
            <a:ahLst/>
            <a:cxnLst/>
            <a:rect l="l" t="t" r="r" b="b"/>
            <a:pathLst>
              <a:path w="1120775">
                <a:moveTo>
                  <a:pt x="0" y="0"/>
                </a:moveTo>
                <a:lnTo>
                  <a:pt x="112052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bk object 18"/>
          <p:cNvSpPr/>
          <p:nvPr/>
        </p:nvSpPr>
        <p:spPr>
          <a:xfrm>
            <a:off x="3237339" y="3277076"/>
            <a:ext cx="188288" cy="0"/>
          </a:xfrm>
          <a:custGeom>
            <a:avLst/>
            <a:gdLst/>
            <a:ahLst/>
            <a:cxnLst/>
            <a:rect l="l" t="t" r="r" b="b"/>
            <a:pathLst>
              <a:path w="121284">
                <a:moveTo>
                  <a:pt x="0" y="0"/>
                </a:moveTo>
                <a:lnTo>
                  <a:pt x="12096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26" name="bk object 19"/>
          <p:cNvSpPr/>
          <p:nvPr/>
        </p:nvSpPr>
        <p:spPr>
          <a:xfrm>
            <a:off x="5460763" y="3970463"/>
            <a:ext cx="33315" cy="0"/>
          </a:xfrm>
          <a:custGeom>
            <a:avLst/>
            <a:gdLst/>
            <a:ahLst/>
            <a:cxnLst/>
            <a:rect l="l" t="t" r="r" b="b"/>
            <a:pathLst>
              <a:path w="29844">
                <a:moveTo>
                  <a:pt x="0" y="0"/>
                </a:moveTo>
                <a:lnTo>
                  <a:pt x="2938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bk object 20"/>
          <p:cNvSpPr/>
          <p:nvPr/>
        </p:nvSpPr>
        <p:spPr>
          <a:xfrm>
            <a:off x="5330026" y="3970463"/>
            <a:ext cx="70882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89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bk object 21"/>
          <p:cNvSpPr/>
          <p:nvPr/>
        </p:nvSpPr>
        <p:spPr>
          <a:xfrm>
            <a:off x="3290242" y="3970463"/>
            <a:ext cx="1979747" cy="0"/>
          </a:xfrm>
          <a:custGeom>
            <a:avLst/>
            <a:gdLst/>
            <a:ahLst/>
            <a:cxnLst/>
            <a:rect l="l" t="t" r="r" b="b"/>
            <a:pathLst>
              <a:path w="1773555">
                <a:moveTo>
                  <a:pt x="0" y="0"/>
                </a:moveTo>
                <a:lnTo>
                  <a:pt x="177311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bk object 22"/>
          <p:cNvSpPr/>
          <p:nvPr/>
        </p:nvSpPr>
        <p:spPr>
          <a:xfrm>
            <a:off x="4949529" y="4317064"/>
            <a:ext cx="544377" cy="0"/>
          </a:xfrm>
          <a:custGeom>
            <a:avLst/>
            <a:gdLst/>
            <a:ahLst/>
            <a:cxnLst/>
            <a:rect l="l" t="t" r="r" b="b"/>
            <a:pathLst>
              <a:path w="487680">
                <a:moveTo>
                  <a:pt x="0" y="0"/>
                </a:moveTo>
                <a:lnTo>
                  <a:pt x="487375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bk object 23"/>
          <p:cNvSpPr/>
          <p:nvPr/>
        </p:nvSpPr>
        <p:spPr>
          <a:xfrm>
            <a:off x="4509051" y="4317064"/>
            <a:ext cx="379930" cy="0"/>
          </a:xfrm>
          <a:custGeom>
            <a:avLst/>
            <a:gdLst/>
            <a:ahLst/>
            <a:cxnLst/>
            <a:rect l="l" t="t" r="r" b="b"/>
            <a:pathLst>
              <a:path w="340360">
                <a:moveTo>
                  <a:pt x="0" y="0"/>
                </a:moveTo>
                <a:lnTo>
                  <a:pt x="34037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bk object 24"/>
          <p:cNvSpPr/>
          <p:nvPr/>
        </p:nvSpPr>
        <p:spPr>
          <a:xfrm>
            <a:off x="3290241" y="4317064"/>
            <a:ext cx="1158928" cy="0"/>
          </a:xfrm>
          <a:custGeom>
            <a:avLst/>
            <a:gdLst/>
            <a:ahLst/>
            <a:cxnLst/>
            <a:rect l="l" t="t" r="r" b="b"/>
            <a:pathLst>
              <a:path w="1038225">
                <a:moveTo>
                  <a:pt x="0" y="0"/>
                </a:moveTo>
                <a:lnTo>
                  <a:pt x="103764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bk object 25"/>
          <p:cNvSpPr/>
          <p:nvPr/>
        </p:nvSpPr>
        <p:spPr>
          <a:xfrm>
            <a:off x="4688143" y="5010267"/>
            <a:ext cx="805934" cy="0"/>
          </a:xfrm>
          <a:custGeom>
            <a:avLst/>
            <a:gdLst/>
            <a:ahLst/>
            <a:cxnLst/>
            <a:rect l="l" t="t" r="r" b="b"/>
            <a:pathLst>
              <a:path w="721994">
                <a:moveTo>
                  <a:pt x="0" y="0"/>
                </a:moveTo>
                <a:lnTo>
                  <a:pt x="72153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bk object 26"/>
          <p:cNvSpPr/>
          <p:nvPr/>
        </p:nvSpPr>
        <p:spPr>
          <a:xfrm>
            <a:off x="4383462" y="5010267"/>
            <a:ext cx="244545" cy="0"/>
          </a:xfrm>
          <a:custGeom>
            <a:avLst/>
            <a:gdLst/>
            <a:ahLst/>
            <a:cxnLst/>
            <a:rect l="l" t="t" r="r" b="b"/>
            <a:pathLst>
              <a:path w="219075">
                <a:moveTo>
                  <a:pt x="0" y="0"/>
                </a:moveTo>
                <a:lnTo>
                  <a:pt x="218719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bk object 27"/>
          <p:cNvSpPr/>
          <p:nvPr/>
        </p:nvSpPr>
        <p:spPr>
          <a:xfrm>
            <a:off x="3290241" y="5010267"/>
            <a:ext cx="1032756" cy="0"/>
          </a:xfrm>
          <a:custGeom>
            <a:avLst/>
            <a:gdLst/>
            <a:ahLst/>
            <a:cxnLst/>
            <a:rect l="l" t="t" r="r" b="b"/>
            <a:pathLst>
              <a:path w="925194">
                <a:moveTo>
                  <a:pt x="0" y="0"/>
                </a:moveTo>
                <a:lnTo>
                  <a:pt x="92513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bk object 28"/>
          <p:cNvSpPr/>
          <p:nvPr/>
        </p:nvSpPr>
        <p:spPr>
          <a:xfrm>
            <a:off x="4347298" y="1197229"/>
            <a:ext cx="1146878" cy="0"/>
          </a:xfrm>
          <a:custGeom>
            <a:avLst/>
            <a:gdLst/>
            <a:ahLst/>
            <a:cxnLst/>
            <a:rect l="l" t="t" r="r" b="b"/>
            <a:pathLst>
              <a:path w="1027430">
                <a:moveTo>
                  <a:pt x="0" y="0"/>
                </a:moveTo>
                <a:lnTo>
                  <a:pt x="102688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bk object 29"/>
          <p:cNvSpPr/>
          <p:nvPr/>
        </p:nvSpPr>
        <p:spPr>
          <a:xfrm>
            <a:off x="4102088" y="1197229"/>
            <a:ext cx="185003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44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bk object 30"/>
          <p:cNvSpPr/>
          <p:nvPr/>
        </p:nvSpPr>
        <p:spPr>
          <a:xfrm>
            <a:off x="3290241" y="1197229"/>
            <a:ext cx="751354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306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bk object 31"/>
          <p:cNvSpPr/>
          <p:nvPr/>
        </p:nvSpPr>
        <p:spPr>
          <a:xfrm>
            <a:off x="4620805" y="2237046"/>
            <a:ext cx="873272" cy="0"/>
          </a:xfrm>
          <a:custGeom>
            <a:avLst/>
            <a:gdLst/>
            <a:ahLst/>
            <a:cxnLst/>
            <a:rect l="l" t="t" r="r" b="b"/>
            <a:pathLst>
              <a:path w="782319">
                <a:moveTo>
                  <a:pt x="0" y="0"/>
                </a:moveTo>
                <a:lnTo>
                  <a:pt x="78186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bk object 32"/>
          <p:cNvSpPr/>
          <p:nvPr/>
        </p:nvSpPr>
        <p:spPr>
          <a:xfrm>
            <a:off x="4308198" y="2237046"/>
            <a:ext cx="252342" cy="0"/>
          </a:xfrm>
          <a:custGeom>
            <a:avLst/>
            <a:gdLst/>
            <a:ahLst/>
            <a:cxnLst/>
            <a:rect l="l" t="t" r="r" b="b"/>
            <a:pathLst>
              <a:path w="226060">
                <a:moveTo>
                  <a:pt x="0" y="0"/>
                </a:moveTo>
                <a:lnTo>
                  <a:pt x="225818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bk object 33"/>
          <p:cNvSpPr/>
          <p:nvPr/>
        </p:nvSpPr>
        <p:spPr>
          <a:xfrm>
            <a:off x="3290241" y="2237046"/>
            <a:ext cx="957622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0" y="0"/>
                </a:moveTo>
                <a:lnTo>
                  <a:pt x="857707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bk object 34"/>
          <p:cNvSpPr/>
          <p:nvPr/>
        </p:nvSpPr>
        <p:spPr>
          <a:xfrm>
            <a:off x="4468692" y="1890446"/>
            <a:ext cx="1024961" cy="0"/>
          </a:xfrm>
          <a:custGeom>
            <a:avLst/>
            <a:gdLst/>
            <a:ahLst/>
            <a:cxnLst/>
            <a:rect l="l" t="t" r="r" b="b"/>
            <a:pathLst>
              <a:path w="918210">
                <a:moveTo>
                  <a:pt x="0" y="0"/>
                </a:moveTo>
                <a:lnTo>
                  <a:pt x="91813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bk object 35"/>
          <p:cNvSpPr/>
          <p:nvPr/>
        </p:nvSpPr>
        <p:spPr>
          <a:xfrm>
            <a:off x="4183715" y="1890446"/>
            <a:ext cx="224697" cy="0"/>
          </a:xfrm>
          <a:custGeom>
            <a:avLst/>
            <a:gdLst/>
            <a:ahLst/>
            <a:cxnLst/>
            <a:rect l="l" t="t" r="r" b="b"/>
            <a:pathLst>
              <a:path w="201294">
                <a:moveTo>
                  <a:pt x="0" y="0"/>
                </a:moveTo>
                <a:lnTo>
                  <a:pt x="20106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bk object 36"/>
          <p:cNvSpPr/>
          <p:nvPr/>
        </p:nvSpPr>
        <p:spPr>
          <a:xfrm>
            <a:off x="3290241" y="1890446"/>
            <a:ext cx="833578" cy="0"/>
          </a:xfrm>
          <a:custGeom>
            <a:avLst/>
            <a:gdLst/>
            <a:ahLst/>
            <a:cxnLst/>
            <a:rect l="l" t="t" r="r" b="b"/>
            <a:pathLst>
              <a:path w="746760">
                <a:moveTo>
                  <a:pt x="0" y="0"/>
                </a:moveTo>
                <a:lnTo>
                  <a:pt x="746188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bk object 37"/>
          <p:cNvSpPr/>
          <p:nvPr/>
        </p:nvSpPr>
        <p:spPr>
          <a:xfrm>
            <a:off x="3731343" y="2583818"/>
            <a:ext cx="1762847" cy="0"/>
          </a:xfrm>
          <a:custGeom>
            <a:avLst/>
            <a:gdLst/>
            <a:ahLst/>
            <a:cxnLst/>
            <a:rect l="l" t="t" r="r" b="b"/>
            <a:pathLst>
              <a:path w="1579245">
                <a:moveTo>
                  <a:pt x="0" y="0"/>
                </a:moveTo>
                <a:lnTo>
                  <a:pt x="157868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bk object 38"/>
          <p:cNvSpPr/>
          <p:nvPr/>
        </p:nvSpPr>
        <p:spPr>
          <a:xfrm>
            <a:off x="3290242" y="2583818"/>
            <a:ext cx="380639" cy="0"/>
          </a:xfrm>
          <a:custGeom>
            <a:avLst/>
            <a:gdLst/>
            <a:ahLst/>
            <a:cxnLst/>
            <a:rect l="l" t="t" r="r" b="b"/>
            <a:pathLst>
              <a:path w="340994">
                <a:moveTo>
                  <a:pt x="0" y="0"/>
                </a:moveTo>
                <a:lnTo>
                  <a:pt x="34093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bk object 39"/>
          <p:cNvSpPr/>
          <p:nvPr/>
        </p:nvSpPr>
        <p:spPr>
          <a:xfrm>
            <a:off x="4751668" y="3623692"/>
            <a:ext cx="742139" cy="0"/>
          </a:xfrm>
          <a:custGeom>
            <a:avLst/>
            <a:gdLst/>
            <a:ahLst/>
            <a:cxnLst/>
            <a:rect l="l" t="t" r="r" b="b"/>
            <a:pathLst>
              <a:path w="664844">
                <a:moveTo>
                  <a:pt x="0" y="0"/>
                </a:moveTo>
                <a:lnTo>
                  <a:pt x="664629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bk object 40"/>
          <p:cNvSpPr/>
          <p:nvPr/>
        </p:nvSpPr>
        <p:spPr>
          <a:xfrm>
            <a:off x="3290242" y="3623692"/>
            <a:ext cx="1379373" cy="0"/>
          </a:xfrm>
          <a:custGeom>
            <a:avLst/>
            <a:gdLst/>
            <a:ahLst/>
            <a:cxnLst/>
            <a:rect l="l" t="t" r="r" b="b"/>
            <a:pathLst>
              <a:path w="1235710">
                <a:moveTo>
                  <a:pt x="0" y="0"/>
                </a:moveTo>
                <a:lnTo>
                  <a:pt x="123553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bk object 41"/>
          <p:cNvSpPr/>
          <p:nvPr/>
        </p:nvSpPr>
        <p:spPr>
          <a:xfrm>
            <a:off x="4390550" y="1543845"/>
            <a:ext cx="1103639" cy="0"/>
          </a:xfrm>
          <a:custGeom>
            <a:avLst/>
            <a:gdLst/>
            <a:ahLst/>
            <a:cxnLst/>
            <a:rect l="l" t="t" r="r" b="b"/>
            <a:pathLst>
              <a:path w="988694">
                <a:moveTo>
                  <a:pt x="0" y="0"/>
                </a:moveTo>
                <a:lnTo>
                  <a:pt x="98813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bk object 42"/>
          <p:cNvSpPr/>
          <p:nvPr/>
        </p:nvSpPr>
        <p:spPr>
          <a:xfrm>
            <a:off x="3290242" y="1543845"/>
            <a:ext cx="1039845" cy="0"/>
          </a:xfrm>
          <a:custGeom>
            <a:avLst/>
            <a:gdLst/>
            <a:ahLst/>
            <a:cxnLst/>
            <a:rect l="l" t="t" r="r" b="b"/>
            <a:pathLst>
              <a:path w="931544">
                <a:moveTo>
                  <a:pt x="0" y="0"/>
                </a:moveTo>
                <a:lnTo>
                  <a:pt x="93148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bk object 43"/>
          <p:cNvSpPr/>
          <p:nvPr/>
        </p:nvSpPr>
        <p:spPr>
          <a:xfrm>
            <a:off x="4645004" y="2930419"/>
            <a:ext cx="849172" cy="0"/>
          </a:xfrm>
          <a:custGeom>
            <a:avLst/>
            <a:gdLst/>
            <a:ahLst/>
            <a:cxnLst/>
            <a:rect l="l" t="t" r="r" b="b"/>
            <a:pathLst>
              <a:path w="760730">
                <a:moveTo>
                  <a:pt x="0" y="0"/>
                </a:moveTo>
                <a:lnTo>
                  <a:pt x="760183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bk object 44"/>
          <p:cNvSpPr/>
          <p:nvPr/>
        </p:nvSpPr>
        <p:spPr>
          <a:xfrm>
            <a:off x="4401736" y="2930419"/>
            <a:ext cx="182877" cy="0"/>
          </a:xfrm>
          <a:custGeom>
            <a:avLst/>
            <a:gdLst/>
            <a:ahLst/>
            <a:cxnLst/>
            <a:rect l="l" t="t" r="r" b="b"/>
            <a:pathLst>
              <a:path w="163830">
                <a:moveTo>
                  <a:pt x="0" y="0"/>
                </a:moveTo>
                <a:lnTo>
                  <a:pt x="163702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bk object 45"/>
          <p:cNvSpPr/>
          <p:nvPr/>
        </p:nvSpPr>
        <p:spPr>
          <a:xfrm>
            <a:off x="3290242" y="2930419"/>
            <a:ext cx="1051187" cy="0"/>
          </a:xfrm>
          <a:custGeom>
            <a:avLst/>
            <a:gdLst/>
            <a:ahLst/>
            <a:cxnLst/>
            <a:rect l="l" t="t" r="r" b="b"/>
            <a:pathLst>
              <a:path w="941705">
                <a:moveTo>
                  <a:pt x="0" y="0"/>
                </a:moveTo>
                <a:lnTo>
                  <a:pt x="941501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bk object 46"/>
          <p:cNvSpPr/>
          <p:nvPr/>
        </p:nvSpPr>
        <p:spPr>
          <a:xfrm>
            <a:off x="4275749" y="4663666"/>
            <a:ext cx="1218470" cy="0"/>
          </a:xfrm>
          <a:custGeom>
            <a:avLst/>
            <a:gdLst/>
            <a:ahLst/>
            <a:cxnLst/>
            <a:rect l="l" t="t" r="r" b="b"/>
            <a:pathLst>
              <a:path w="1091564">
                <a:moveTo>
                  <a:pt x="0" y="0"/>
                </a:moveTo>
                <a:lnTo>
                  <a:pt x="109098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bk object 47"/>
          <p:cNvSpPr/>
          <p:nvPr/>
        </p:nvSpPr>
        <p:spPr>
          <a:xfrm>
            <a:off x="3290241" y="4663666"/>
            <a:ext cx="925016" cy="0"/>
          </a:xfrm>
          <a:custGeom>
            <a:avLst/>
            <a:gdLst/>
            <a:ahLst/>
            <a:cxnLst/>
            <a:rect l="l" t="t" r="r" b="b"/>
            <a:pathLst>
              <a:path w="828675">
                <a:moveTo>
                  <a:pt x="0" y="0"/>
                </a:moveTo>
                <a:lnTo>
                  <a:pt x="828636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bk object 48"/>
          <p:cNvSpPr/>
          <p:nvPr/>
        </p:nvSpPr>
        <p:spPr>
          <a:xfrm>
            <a:off x="3395006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pPr algn="r"/>
            <a:endParaRPr/>
          </a:p>
        </p:txBody>
      </p:sp>
      <p:sp>
        <p:nvSpPr>
          <p:cNvPr id="956" name="bk object 49"/>
          <p:cNvSpPr/>
          <p:nvPr/>
        </p:nvSpPr>
        <p:spPr>
          <a:xfrm>
            <a:off x="3793223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bk object 50"/>
          <p:cNvSpPr/>
          <p:nvPr/>
        </p:nvSpPr>
        <p:spPr>
          <a:xfrm>
            <a:off x="4191441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bk object 51"/>
          <p:cNvSpPr/>
          <p:nvPr/>
        </p:nvSpPr>
        <p:spPr>
          <a:xfrm>
            <a:off x="4589814" y="815853"/>
            <a:ext cx="0" cy="1620000"/>
          </a:xfrm>
          <a:custGeom>
            <a:avLst/>
            <a:gdLst/>
            <a:ahLst/>
            <a:cxnLst/>
            <a:rect l="l" t="t" r="r" b="b"/>
            <a:pathLst>
              <a:path h="1118235">
                <a:moveTo>
                  <a:pt x="0" y="0"/>
                </a:moveTo>
                <a:lnTo>
                  <a:pt x="0" y="1117993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bk object 52"/>
          <p:cNvSpPr/>
          <p:nvPr/>
        </p:nvSpPr>
        <p:spPr>
          <a:xfrm>
            <a:off x="4589814" y="2410441"/>
            <a:ext cx="0" cy="2981317"/>
          </a:xfrm>
          <a:custGeom>
            <a:avLst/>
            <a:gdLst/>
            <a:ahLst/>
            <a:cxnLst/>
            <a:rect l="l" t="t" r="r" b="b"/>
            <a:pathLst>
              <a:path h="2670810">
                <a:moveTo>
                  <a:pt x="0" y="0"/>
                </a:moveTo>
                <a:lnTo>
                  <a:pt x="0" y="2670708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bk object 53"/>
          <p:cNvSpPr/>
          <p:nvPr/>
        </p:nvSpPr>
        <p:spPr>
          <a:xfrm>
            <a:off x="4988033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bk object 54"/>
          <p:cNvSpPr/>
          <p:nvPr/>
        </p:nvSpPr>
        <p:spPr>
          <a:xfrm>
            <a:off x="5386250" y="815853"/>
            <a:ext cx="0" cy="4576172"/>
          </a:xfrm>
          <a:custGeom>
            <a:avLst/>
            <a:gdLst/>
            <a:ahLst/>
            <a:cxnLst/>
            <a:rect l="l" t="t" r="r" b="b"/>
            <a:pathLst>
              <a:path h="4099560">
                <a:moveTo>
                  <a:pt x="0" y="4099217"/>
                </a:moveTo>
                <a:lnTo>
                  <a:pt x="0" y="0"/>
                </a:lnTo>
              </a:path>
            </a:pathLst>
          </a:custGeom>
          <a:ln w="135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bk object 55"/>
          <p:cNvSpPr/>
          <p:nvPr/>
        </p:nvSpPr>
        <p:spPr>
          <a:xfrm>
            <a:off x="3290241" y="1023851"/>
            <a:ext cx="1884056" cy="4160092"/>
          </a:xfrm>
          <a:custGeom>
            <a:avLst/>
            <a:gdLst/>
            <a:ahLst/>
            <a:cxnLst/>
            <a:rect l="l" t="t" r="r" b="b"/>
            <a:pathLst>
              <a:path w="1687830" h="3726815">
                <a:moveTo>
                  <a:pt x="0" y="3726561"/>
                </a:moveTo>
                <a:lnTo>
                  <a:pt x="0" y="2484386"/>
                </a:lnTo>
                <a:lnTo>
                  <a:pt x="854710" y="2484386"/>
                </a:lnTo>
                <a:lnTo>
                  <a:pt x="854710" y="2173884"/>
                </a:lnTo>
                <a:lnTo>
                  <a:pt x="807338" y="2173884"/>
                </a:lnTo>
                <a:lnTo>
                  <a:pt x="807338" y="1863229"/>
                </a:lnTo>
                <a:lnTo>
                  <a:pt x="1133716" y="1863229"/>
                </a:lnTo>
                <a:lnTo>
                  <a:pt x="1133716" y="1552727"/>
                </a:lnTo>
                <a:lnTo>
                  <a:pt x="1177823" y="1552727"/>
                </a:lnTo>
                <a:lnTo>
                  <a:pt x="1177823" y="1242174"/>
                </a:lnTo>
                <a:lnTo>
                  <a:pt x="1216164" y="1242174"/>
                </a:lnTo>
                <a:lnTo>
                  <a:pt x="1216164" y="931659"/>
                </a:lnTo>
                <a:lnTo>
                  <a:pt x="1466100" y="931659"/>
                </a:lnTo>
                <a:lnTo>
                  <a:pt x="1466100" y="621157"/>
                </a:lnTo>
                <a:lnTo>
                  <a:pt x="1616214" y="621157"/>
                </a:lnTo>
                <a:lnTo>
                  <a:pt x="1616214" y="310502"/>
                </a:lnTo>
                <a:lnTo>
                  <a:pt x="1687360" y="310502"/>
                </a:lnTo>
                <a:lnTo>
                  <a:pt x="1687360" y="0"/>
                </a:lnTo>
              </a:path>
            </a:pathLst>
          </a:custGeom>
          <a:ln w="13589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bk object 56"/>
          <p:cNvSpPr/>
          <p:nvPr/>
        </p:nvSpPr>
        <p:spPr>
          <a:xfrm>
            <a:off x="4589814" y="1023850"/>
            <a:ext cx="0" cy="1404000"/>
          </a:xfrm>
          <a:custGeom>
            <a:avLst/>
            <a:gdLst/>
            <a:ahLst/>
            <a:cxnLst/>
            <a:rect l="l" t="t" r="r" b="b"/>
            <a:pathLst>
              <a:path h="932180">
                <a:moveTo>
                  <a:pt x="0" y="0"/>
                </a:moveTo>
                <a:lnTo>
                  <a:pt x="0" y="931659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bk object 57"/>
          <p:cNvSpPr/>
          <p:nvPr/>
        </p:nvSpPr>
        <p:spPr>
          <a:xfrm>
            <a:off x="4589814" y="2410441"/>
            <a:ext cx="0" cy="2773631"/>
          </a:xfrm>
          <a:custGeom>
            <a:avLst/>
            <a:gdLst/>
            <a:ahLst/>
            <a:cxnLst/>
            <a:rect l="l" t="t" r="r" b="b"/>
            <a:pathLst>
              <a:path h="2484754">
                <a:moveTo>
                  <a:pt x="0" y="0"/>
                </a:moveTo>
                <a:lnTo>
                  <a:pt x="0" y="2484386"/>
                </a:lnTo>
              </a:path>
            </a:pathLst>
          </a:custGeom>
          <a:ln w="13589">
            <a:solidFill>
              <a:srgbClr val="0000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Group 5"/>
          <p:cNvGrpSpPr/>
          <p:nvPr/>
        </p:nvGrpSpPr>
        <p:grpSpPr>
          <a:xfrm>
            <a:off x="4317031" y="1023851"/>
            <a:ext cx="983139" cy="4160374"/>
            <a:chOff x="2793030" y="1023851"/>
            <a:chExt cx="983139" cy="4160374"/>
          </a:xfrm>
        </p:grpSpPr>
        <p:sp>
          <p:nvSpPr>
            <p:cNvPr id="982" name="bk object 75"/>
            <p:cNvSpPr/>
            <p:nvPr/>
          </p:nvSpPr>
          <p:spPr>
            <a:xfrm>
              <a:off x="3186542" y="3450470"/>
              <a:ext cx="60959" cy="346615"/>
            </a:xfrm>
            <a:custGeom>
              <a:avLst/>
              <a:gdLst/>
              <a:ahLst/>
              <a:cxnLst/>
              <a:rect l="l" t="t" r="r" b="b"/>
              <a:pathLst>
                <a:path w="54610" h="310514">
                  <a:moveTo>
                    <a:pt x="0" y="310502"/>
                  </a:moveTo>
                  <a:lnTo>
                    <a:pt x="54228" y="310502"/>
                  </a:lnTo>
                  <a:lnTo>
                    <a:pt x="54228" y="0"/>
                  </a:lnTo>
                  <a:lnTo>
                    <a:pt x="0" y="0"/>
                  </a:lnTo>
                  <a:lnTo>
                    <a:pt x="0" y="310502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793030" y="1023851"/>
              <a:ext cx="983139" cy="4160374"/>
              <a:chOff x="2793030" y="1023851"/>
              <a:chExt cx="983139" cy="4160374"/>
            </a:xfrm>
          </p:grpSpPr>
          <p:sp>
            <p:nvSpPr>
              <p:cNvPr id="966" name="bk object 59"/>
              <p:cNvSpPr/>
              <p:nvPr/>
            </p:nvSpPr>
            <p:spPr>
              <a:xfrm>
                <a:off x="2793030" y="1023851"/>
                <a:ext cx="983139" cy="4160092"/>
              </a:xfrm>
              <a:custGeom>
                <a:avLst/>
                <a:gdLst/>
                <a:ahLst/>
                <a:cxnLst/>
                <a:rect l="l" t="t" r="r" b="b"/>
                <a:pathLst>
                  <a:path w="880744" h="3726815">
                    <a:moveTo>
                      <a:pt x="305346" y="3726561"/>
                    </a:moveTo>
                    <a:lnTo>
                      <a:pt x="305346" y="3416046"/>
                    </a:lnTo>
                    <a:lnTo>
                      <a:pt x="307479" y="3416046"/>
                    </a:lnTo>
                    <a:lnTo>
                      <a:pt x="307479" y="3105404"/>
                    </a:lnTo>
                    <a:lnTo>
                      <a:pt x="539508" y="3105404"/>
                    </a:lnTo>
                    <a:lnTo>
                      <a:pt x="539508" y="2794889"/>
                    </a:lnTo>
                    <a:lnTo>
                      <a:pt x="880376" y="2794889"/>
                    </a:lnTo>
                    <a:lnTo>
                      <a:pt x="880376" y="2484386"/>
                    </a:lnTo>
                    <a:lnTo>
                      <a:pt x="362254" y="2484386"/>
                    </a:lnTo>
                    <a:lnTo>
                      <a:pt x="362254" y="2173884"/>
                    </a:lnTo>
                    <a:lnTo>
                      <a:pt x="402983" y="2173884"/>
                    </a:lnTo>
                    <a:lnTo>
                      <a:pt x="402983" y="1863229"/>
                    </a:lnTo>
                    <a:lnTo>
                      <a:pt x="266700" y="1863229"/>
                    </a:lnTo>
                    <a:lnTo>
                      <a:pt x="266700" y="1552727"/>
                    </a:lnTo>
                    <a:lnTo>
                      <a:pt x="273050" y="1552727"/>
                    </a:lnTo>
                    <a:lnTo>
                      <a:pt x="273050" y="1242174"/>
                    </a:lnTo>
                    <a:lnTo>
                      <a:pt x="245021" y="1242174"/>
                    </a:lnTo>
                    <a:lnTo>
                      <a:pt x="245021" y="931659"/>
                    </a:lnTo>
                    <a:lnTo>
                      <a:pt x="108750" y="931659"/>
                    </a:lnTo>
                    <a:lnTo>
                      <a:pt x="108750" y="621157"/>
                    </a:lnTo>
                    <a:lnTo>
                      <a:pt x="85725" y="621157"/>
                    </a:lnTo>
                    <a:lnTo>
                      <a:pt x="85725" y="310502"/>
                    </a:lnTo>
                    <a:lnTo>
                      <a:pt x="0" y="310502"/>
                    </a:lnTo>
                    <a:lnTo>
                      <a:pt x="0" y="0"/>
                    </a:lnTo>
                  </a:path>
                </a:pathLst>
              </a:custGeom>
              <a:ln w="13589">
                <a:solidFill>
                  <a:srgbClr val="5454FF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7" name="bk object 60"/>
              <p:cNvSpPr/>
              <p:nvPr/>
            </p:nvSpPr>
            <p:spPr>
              <a:xfrm>
                <a:off x="3242865" y="3103698"/>
                <a:ext cx="0" cy="347324"/>
              </a:xfrm>
              <a:custGeom>
                <a:avLst/>
                <a:gdLst/>
                <a:ahLst/>
                <a:cxnLst/>
                <a:rect l="l" t="t" r="r" b="b"/>
                <a:pathLst>
                  <a:path h="311150">
                    <a:moveTo>
                      <a:pt x="0" y="310654"/>
                    </a:moveTo>
                    <a:lnTo>
                      <a:pt x="0" y="0"/>
                    </a:lnTo>
                  </a:path>
                </a:pathLst>
              </a:custGeom>
              <a:ln w="54228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9" name="bk object 62"/>
              <p:cNvSpPr/>
              <p:nvPr/>
            </p:nvSpPr>
            <p:spPr>
              <a:xfrm>
                <a:off x="3775759" y="3797070"/>
                <a:ext cx="0" cy="346615"/>
              </a:xfrm>
              <a:custGeom>
                <a:avLst/>
                <a:gdLst/>
                <a:ahLst/>
                <a:cxnLst/>
                <a:rect l="l" t="t" r="r" b="b"/>
                <a:pathLst>
                  <a:path h="310514">
                    <a:moveTo>
                      <a:pt x="0" y="310502"/>
                    </a:moveTo>
                    <a:lnTo>
                      <a:pt x="0" y="0"/>
                    </a:lnTo>
                  </a:path>
                </a:pathLst>
              </a:custGeom>
              <a:ln w="54228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1" name="bk object 64"/>
              <p:cNvSpPr/>
              <p:nvPr/>
            </p:nvSpPr>
            <p:spPr>
              <a:xfrm>
                <a:off x="3395262" y="4143672"/>
                <a:ext cx="0" cy="346615"/>
              </a:xfrm>
              <a:custGeom>
                <a:avLst/>
                <a:gdLst/>
                <a:ahLst/>
                <a:cxnLst/>
                <a:rect l="l" t="t" r="r" b="b"/>
                <a:pathLst>
                  <a:path h="310514">
                    <a:moveTo>
                      <a:pt x="0" y="310515"/>
                    </a:moveTo>
                    <a:lnTo>
                      <a:pt x="0" y="0"/>
                    </a:lnTo>
                  </a:path>
                </a:pathLst>
              </a:custGeom>
              <a:ln w="54228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3" name="bk object 66"/>
              <p:cNvSpPr/>
              <p:nvPr/>
            </p:nvSpPr>
            <p:spPr>
              <a:xfrm>
                <a:off x="3135067" y="4490286"/>
                <a:ext cx="0" cy="693939"/>
              </a:xfrm>
              <a:custGeom>
                <a:avLst/>
                <a:gdLst/>
                <a:ahLst/>
                <a:cxnLst/>
                <a:rect l="l" t="t" r="r" b="b"/>
                <a:pathLst>
                  <a:path h="621664">
                    <a:moveTo>
                      <a:pt x="0" y="0"/>
                    </a:moveTo>
                    <a:lnTo>
                      <a:pt x="0" y="621157"/>
                    </a:lnTo>
                  </a:path>
                </a:pathLst>
              </a:custGeom>
              <a:ln w="56362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5" name="bk object 68"/>
              <p:cNvSpPr/>
              <p:nvPr/>
            </p:nvSpPr>
            <p:spPr>
              <a:xfrm>
                <a:off x="2793030" y="1023851"/>
                <a:ext cx="0" cy="346615"/>
              </a:xfrm>
              <a:custGeom>
                <a:avLst/>
                <a:gdLst/>
                <a:ahLst/>
                <a:cxnLst/>
                <a:rect l="l" t="t" r="r" b="b"/>
                <a:pathLst>
                  <a:path h="310515">
                    <a:moveTo>
                      <a:pt x="0" y="310502"/>
                    </a:moveTo>
                    <a:lnTo>
                      <a:pt x="0" y="0"/>
                    </a:lnTo>
                  </a:path>
                </a:pathLst>
              </a:custGeom>
              <a:ln w="54228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7" name="bk object 70"/>
              <p:cNvSpPr/>
              <p:nvPr/>
            </p:nvSpPr>
            <p:spPr>
              <a:xfrm>
                <a:off x="3082182" y="2063824"/>
                <a:ext cx="0" cy="693939"/>
              </a:xfrm>
              <a:custGeom>
                <a:avLst/>
                <a:gdLst/>
                <a:ahLst/>
                <a:cxnLst/>
                <a:rect l="l" t="t" r="r" b="b"/>
                <a:pathLst>
                  <a:path h="621664">
                    <a:moveTo>
                      <a:pt x="0" y="0"/>
                    </a:moveTo>
                    <a:lnTo>
                      <a:pt x="0" y="621068"/>
                    </a:lnTo>
                  </a:path>
                </a:pathLst>
              </a:custGeom>
              <a:ln w="50800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79" name="bk object 72"/>
              <p:cNvSpPr/>
              <p:nvPr/>
            </p:nvSpPr>
            <p:spPr>
              <a:xfrm>
                <a:off x="2901573" y="1370452"/>
                <a:ext cx="0" cy="693939"/>
              </a:xfrm>
              <a:custGeom>
                <a:avLst/>
                <a:gdLst/>
                <a:ahLst/>
                <a:cxnLst/>
                <a:rect l="l" t="t" r="r" b="b"/>
                <a:pathLst>
                  <a:path h="621665">
                    <a:moveTo>
                      <a:pt x="0" y="0"/>
                    </a:moveTo>
                    <a:lnTo>
                      <a:pt x="0" y="621156"/>
                    </a:lnTo>
                  </a:path>
                </a:pathLst>
              </a:custGeom>
              <a:ln w="53975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85" name="bk object 78"/>
              <p:cNvSpPr/>
              <p:nvPr/>
            </p:nvSpPr>
            <p:spPr>
              <a:xfrm>
                <a:off x="3090737" y="2757097"/>
                <a:ext cx="0" cy="346615"/>
              </a:xfrm>
              <a:custGeom>
                <a:avLst/>
                <a:gdLst/>
                <a:ahLst/>
                <a:cxnLst/>
                <a:rect l="l" t="t" r="r" b="b"/>
                <a:pathLst>
                  <a:path h="310514">
                    <a:moveTo>
                      <a:pt x="0" y="310502"/>
                    </a:moveTo>
                    <a:lnTo>
                      <a:pt x="0" y="0"/>
                    </a:lnTo>
                  </a:path>
                </a:pathLst>
              </a:custGeom>
              <a:ln w="54228">
                <a:solidFill>
                  <a:srgbClr val="5454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417439" y="1023851"/>
            <a:ext cx="2013595" cy="4160092"/>
            <a:chOff x="1893438" y="1023851"/>
            <a:chExt cx="2013595" cy="4160092"/>
          </a:xfrm>
        </p:grpSpPr>
        <p:sp>
          <p:nvSpPr>
            <p:cNvPr id="965" name="bk object 58"/>
            <p:cNvSpPr/>
            <p:nvPr/>
          </p:nvSpPr>
          <p:spPr>
            <a:xfrm>
              <a:off x="1931539" y="1023851"/>
              <a:ext cx="1975494" cy="4160092"/>
            </a:xfrm>
            <a:custGeom>
              <a:avLst/>
              <a:gdLst/>
              <a:ahLst/>
              <a:cxnLst/>
              <a:rect l="l" t="t" r="r" b="b"/>
              <a:pathLst>
                <a:path w="1769745" h="3726815">
                  <a:moveTo>
                    <a:pt x="804163" y="3726561"/>
                  </a:moveTo>
                  <a:lnTo>
                    <a:pt x="804163" y="3416046"/>
                  </a:lnTo>
                  <a:lnTo>
                    <a:pt x="707669" y="3416046"/>
                  </a:lnTo>
                  <a:lnTo>
                    <a:pt x="707669" y="3105404"/>
                  </a:lnTo>
                  <a:lnTo>
                    <a:pt x="916673" y="3105404"/>
                  </a:lnTo>
                  <a:lnTo>
                    <a:pt x="916673" y="2794889"/>
                  </a:lnTo>
                  <a:lnTo>
                    <a:pt x="1769262" y="2794889"/>
                  </a:lnTo>
                  <a:lnTo>
                    <a:pt x="1769262" y="2484386"/>
                  </a:lnTo>
                  <a:lnTo>
                    <a:pt x="1114564" y="2484386"/>
                  </a:lnTo>
                  <a:lnTo>
                    <a:pt x="1114564" y="2173884"/>
                  </a:lnTo>
                  <a:lnTo>
                    <a:pt x="0" y="2173884"/>
                  </a:lnTo>
                  <a:lnTo>
                    <a:pt x="0" y="1863229"/>
                  </a:lnTo>
                  <a:lnTo>
                    <a:pt x="820534" y="1863229"/>
                  </a:lnTo>
                  <a:lnTo>
                    <a:pt x="820534" y="1552727"/>
                  </a:lnTo>
                  <a:lnTo>
                    <a:pt x="219964" y="1552727"/>
                  </a:lnTo>
                  <a:lnTo>
                    <a:pt x="219964" y="1242174"/>
                  </a:lnTo>
                  <a:lnTo>
                    <a:pt x="736739" y="1242174"/>
                  </a:lnTo>
                  <a:lnTo>
                    <a:pt x="736739" y="931659"/>
                  </a:lnTo>
                  <a:lnTo>
                    <a:pt x="625221" y="931659"/>
                  </a:lnTo>
                  <a:lnTo>
                    <a:pt x="625221" y="621157"/>
                  </a:lnTo>
                  <a:lnTo>
                    <a:pt x="810513" y="621157"/>
                  </a:lnTo>
                  <a:lnTo>
                    <a:pt x="810513" y="310502"/>
                  </a:lnTo>
                  <a:lnTo>
                    <a:pt x="552094" y="310502"/>
                  </a:lnTo>
                  <a:lnTo>
                    <a:pt x="552094" y="0"/>
                  </a:lnTo>
                </a:path>
              </a:pathLst>
            </a:custGeom>
            <a:ln w="13589">
              <a:solidFill>
                <a:srgbClr val="54FF5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bk object 61"/>
            <p:cNvSpPr/>
            <p:nvPr/>
          </p:nvSpPr>
          <p:spPr>
            <a:xfrm flipH="1">
              <a:off x="1893438" y="3103698"/>
              <a:ext cx="45719" cy="347324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310654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70" name="bk object 63"/>
            <p:cNvSpPr/>
            <p:nvPr/>
          </p:nvSpPr>
          <p:spPr>
            <a:xfrm>
              <a:off x="3906494" y="3797070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310502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bk object 65"/>
            <p:cNvSpPr/>
            <p:nvPr/>
          </p:nvSpPr>
          <p:spPr>
            <a:xfrm>
              <a:off x="2954784" y="4143672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310515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bk object 67"/>
            <p:cNvSpPr/>
            <p:nvPr/>
          </p:nvSpPr>
          <p:spPr>
            <a:xfrm>
              <a:off x="2829195" y="4837045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310514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bk object 69"/>
            <p:cNvSpPr/>
            <p:nvPr/>
          </p:nvSpPr>
          <p:spPr>
            <a:xfrm>
              <a:off x="2547819" y="1023851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5">
                  <a:moveTo>
                    <a:pt x="0" y="310502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bk object 71"/>
            <p:cNvSpPr/>
            <p:nvPr/>
          </p:nvSpPr>
          <p:spPr>
            <a:xfrm>
              <a:off x="2753931" y="2063824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310515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bk object 73"/>
            <p:cNvSpPr/>
            <p:nvPr/>
          </p:nvSpPr>
          <p:spPr>
            <a:xfrm>
              <a:off x="2629448" y="1717223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5">
                  <a:moveTo>
                    <a:pt x="0" y="310502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bk object 74"/>
            <p:cNvSpPr/>
            <p:nvPr/>
          </p:nvSpPr>
          <p:spPr>
            <a:xfrm>
              <a:off x="2177076" y="2410440"/>
              <a:ext cx="0" cy="347324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310553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bk object 76"/>
            <p:cNvSpPr/>
            <p:nvPr/>
          </p:nvSpPr>
          <p:spPr>
            <a:xfrm>
              <a:off x="3145415" y="3450470"/>
              <a:ext cx="60959" cy="346615"/>
            </a:xfrm>
            <a:custGeom>
              <a:avLst/>
              <a:gdLst/>
              <a:ahLst/>
              <a:cxnLst/>
              <a:rect l="l" t="t" r="r" b="b"/>
              <a:pathLst>
                <a:path w="54610" h="310514">
                  <a:moveTo>
                    <a:pt x="0" y="310502"/>
                  </a:moveTo>
                  <a:lnTo>
                    <a:pt x="54228" y="310502"/>
                  </a:lnTo>
                  <a:lnTo>
                    <a:pt x="54228" y="0"/>
                  </a:lnTo>
                  <a:lnTo>
                    <a:pt x="0" y="0"/>
                  </a:lnTo>
                  <a:lnTo>
                    <a:pt x="0" y="310502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bk object 77"/>
            <p:cNvSpPr/>
            <p:nvPr/>
          </p:nvSpPr>
          <p:spPr>
            <a:xfrm>
              <a:off x="2836283" y="1370452"/>
              <a:ext cx="0" cy="347324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310654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bk object 79"/>
            <p:cNvSpPr/>
            <p:nvPr/>
          </p:nvSpPr>
          <p:spPr>
            <a:xfrm>
              <a:off x="2847468" y="2757097"/>
              <a:ext cx="0" cy="3466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310502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bk object 80"/>
            <p:cNvSpPr/>
            <p:nvPr/>
          </p:nvSpPr>
          <p:spPr>
            <a:xfrm>
              <a:off x="2721481" y="4490286"/>
              <a:ext cx="0" cy="347324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310642"/>
                  </a:moveTo>
                  <a:lnTo>
                    <a:pt x="0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8" name="bk object 81"/>
          <p:cNvSpPr/>
          <p:nvPr/>
        </p:nvSpPr>
        <p:spPr>
          <a:xfrm>
            <a:off x="3290242" y="815853"/>
            <a:ext cx="2203735" cy="4576172"/>
          </a:xfrm>
          <a:custGeom>
            <a:avLst/>
            <a:gdLst/>
            <a:ahLst/>
            <a:cxnLst/>
            <a:rect l="l" t="t" r="r" b="b"/>
            <a:pathLst>
              <a:path w="1974214" h="4099560">
                <a:moveTo>
                  <a:pt x="0" y="0"/>
                </a:moveTo>
                <a:lnTo>
                  <a:pt x="1973859" y="0"/>
                </a:lnTo>
                <a:lnTo>
                  <a:pt x="1973859" y="4099217"/>
                </a:lnTo>
                <a:lnTo>
                  <a:pt x="0" y="4099217"/>
                </a:lnTo>
                <a:lnTo>
                  <a:pt x="0" y="0"/>
                </a:lnTo>
                <a:close/>
              </a:path>
            </a:pathLst>
          </a:custGeom>
          <a:ln w="13588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563"/>
          <p:cNvSpPr/>
          <p:nvPr/>
        </p:nvSpPr>
        <p:spPr>
          <a:xfrm>
            <a:off x="8667843" y="3002637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6" name="object 564"/>
          <p:cNvSpPr/>
          <p:nvPr/>
        </p:nvSpPr>
        <p:spPr>
          <a:xfrm>
            <a:off x="8667843" y="287632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7" name="object 565"/>
          <p:cNvSpPr/>
          <p:nvPr/>
        </p:nvSpPr>
        <p:spPr>
          <a:xfrm>
            <a:off x="8667843" y="2749843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7" name="object 288"/>
          <p:cNvSpPr/>
          <p:nvPr/>
        </p:nvSpPr>
        <p:spPr>
          <a:xfrm>
            <a:off x="10318643" y="146294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8" name="object 289"/>
          <p:cNvSpPr/>
          <p:nvPr/>
        </p:nvSpPr>
        <p:spPr>
          <a:xfrm>
            <a:off x="9998593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9" name="object 290"/>
          <p:cNvSpPr/>
          <p:nvPr/>
        </p:nvSpPr>
        <p:spPr>
          <a:xfrm>
            <a:off x="9678566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0" name="object 291"/>
          <p:cNvSpPr/>
          <p:nvPr/>
        </p:nvSpPr>
        <p:spPr>
          <a:xfrm>
            <a:off x="9358709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1" name="object 292"/>
          <p:cNvSpPr/>
          <p:nvPr/>
        </p:nvSpPr>
        <p:spPr>
          <a:xfrm>
            <a:off x="9038659" y="146294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2" name="object 293"/>
          <p:cNvSpPr/>
          <p:nvPr/>
        </p:nvSpPr>
        <p:spPr>
          <a:xfrm>
            <a:off x="8702708" y="146294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3" name="object 294"/>
          <p:cNvSpPr/>
          <p:nvPr/>
        </p:nvSpPr>
        <p:spPr>
          <a:xfrm>
            <a:off x="9038660" y="1374336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4" name="object 295"/>
          <p:cNvSpPr/>
          <p:nvPr/>
        </p:nvSpPr>
        <p:spPr>
          <a:xfrm>
            <a:off x="8702708" y="137433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5" name="object 296"/>
          <p:cNvSpPr/>
          <p:nvPr/>
        </p:nvSpPr>
        <p:spPr>
          <a:xfrm>
            <a:off x="9038660" y="1285733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6" name="object 297"/>
          <p:cNvSpPr/>
          <p:nvPr/>
        </p:nvSpPr>
        <p:spPr>
          <a:xfrm>
            <a:off x="8702708" y="128573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7" name="object 298"/>
          <p:cNvSpPr/>
          <p:nvPr/>
        </p:nvSpPr>
        <p:spPr>
          <a:xfrm>
            <a:off x="9038660" y="1197229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8" name="object 299"/>
          <p:cNvSpPr/>
          <p:nvPr/>
        </p:nvSpPr>
        <p:spPr>
          <a:xfrm>
            <a:off x="8702708" y="11972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99" name="object 300"/>
          <p:cNvSpPr/>
          <p:nvPr/>
        </p:nvSpPr>
        <p:spPr>
          <a:xfrm>
            <a:off x="8702708" y="150718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0" name="object 301"/>
          <p:cNvSpPr/>
          <p:nvPr/>
        </p:nvSpPr>
        <p:spPr>
          <a:xfrm>
            <a:off x="9998594" y="141858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1" name="object 302"/>
          <p:cNvSpPr/>
          <p:nvPr/>
        </p:nvSpPr>
        <p:spPr>
          <a:xfrm>
            <a:off x="9678566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2" name="object 303"/>
          <p:cNvSpPr/>
          <p:nvPr/>
        </p:nvSpPr>
        <p:spPr>
          <a:xfrm>
            <a:off x="9358709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3" name="object 304"/>
          <p:cNvSpPr/>
          <p:nvPr/>
        </p:nvSpPr>
        <p:spPr>
          <a:xfrm>
            <a:off x="9038659" y="1418581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4" name="object 305"/>
          <p:cNvSpPr/>
          <p:nvPr/>
        </p:nvSpPr>
        <p:spPr>
          <a:xfrm>
            <a:off x="8702708" y="1418581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5" name="object 306"/>
          <p:cNvSpPr/>
          <p:nvPr/>
        </p:nvSpPr>
        <p:spPr>
          <a:xfrm>
            <a:off x="9038660" y="1330091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6" name="object 307"/>
          <p:cNvSpPr/>
          <p:nvPr/>
        </p:nvSpPr>
        <p:spPr>
          <a:xfrm>
            <a:off x="8702708" y="1330091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7" name="object 308"/>
          <p:cNvSpPr/>
          <p:nvPr/>
        </p:nvSpPr>
        <p:spPr>
          <a:xfrm>
            <a:off x="9038660" y="1241488"/>
            <a:ext cx="1327879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8" name="object 309"/>
          <p:cNvSpPr/>
          <p:nvPr/>
        </p:nvSpPr>
        <p:spPr>
          <a:xfrm>
            <a:off x="8702708" y="124148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09" name="object 310"/>
          <p:cNvSpPr/>
          <p:nvPr/>
        </p:nvSpPr>
        <p:spPr>
          <a:xfrm>
            <a:off x="8702708" y="115298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0" name="object 311"/>
          <p:cNvSpPr/>
          <p:nvPr/>
        </p:nvSpPr>
        <p:spPr>
          <a:xfrm>
            <a:off x="8894728" y="113947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1" name="object 312"/>
          <p:cNvSpPr/>
          <p:nvPr/>
        </p:nvSpPr>
        <p:spPr>
          <a:xfrm>
            <a:off x="8894728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2" name="object 313"/>
          <p:cNvSpPr/>
          <p:nvPr/>
        </p:nvSpPr>
        <p:spPr>
          <a:xfrm>
            <a:off x="9214681" y="1139475"/>
            <a:ext cx="0" cy="222571"/>
          </a:xfrm>
          <a:custGeom>
            <a:avLst/>
            <a:gdLst/>
            <a:ahLst/>
            <a:cxnLst/>
            <a:rect l="l" t="t" r="r" b="b"/>
            <a:pathLst>
              <a:path h="199390">
                <a:moveTo>
                  <a:pt x="0" y="0"/>
                </a:moveTo>
                <a:lnTo>
                  <a:pt x="0" y="19913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3" name="object 314"/>
          <p:cNvSpPr/>
          <p:nvPr/>
        </p:nvSpPr>
        <p:spPr>
          <a:xfrm>
            <a:off x="9214681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4" name="object 315"/>
          <p:cNvSpPr/>
          <p:nvPr/>
        </p:nvSpPr>
        <p:spPr>
          <a:xfrm>
            <a:off x="9534514" y="1139475"/>
            <a:ext cx="0" cy="229659"/>
          </a:xfrm>
          <a:custGeom>
            <a:avLst/>
            <a:gdLst/>
            <a:ahLst/>
            <a:cxnLst/>
            <a:rect l="l" t="t" r="r" b="b"/>
            <a:pathLst>
              <a:path h="205740">
                <a:moveTo>
                  <a:pt x="0" y="0"/>
                </a:moveTo>
                <a:lnTo>
                  <a:pt x="0" y="20548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5" name="object 316"/>
          <p:cNvSpPr/>
          <p:nvPr/>
        </p:nvSpPr>
        <p:spPr>
          <a:xfrm>
            <a:off x="9534514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6" name="object 317"/>
          <p:cNvSpPr/>
          <p:nvPr/>
        </p:nvSpPr>
        <p:spPr>
          <a:xfrm>
            <a:off x="9854565" y="1139474"/>
            <a:ext cx="0" cy="260846"/>
          </a:xfrm>
          <a:custGeom>
            <a:avLst/>
            <a:gdLst/>
            <a:ahLst/>
            <a:cxnLst/>
            <a:rect l="l" t="t" r="r" b="b"/>
            <a:pathLst>
              <a:path h="233680">
                <a:moveTo>
                  <a:pt x="0" y="0"/>
                </a:moveTo>
                <a:lnTo>
                  <a:pt x="0" y="23361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7" name="object 318"/>
          <p:cNvSpPr/>
          <p:nvPr/>
        </p:nvSpPr>
        <p:spPr>
          <a:xfrm>
            <a:off x="9854565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8" name="object 319"/>
          <p:cNvSpPr/>
          <p:nvPr/>
        </p:nvSpPr>
        <p:spPr>
          <a:xfrm>
            <a:off x="10174421" y="1139475"/>
            <a:ext cx="0" cy="270771"/>
          </a:xfrm>
          <a:custGeom>
            <a:avLst/>
            <a:gdLst/>
            <a:ahLst/>
            <a:cxnLst/>
            <a:rect l="l" t="t" r="r" b="b"/>
            <a:pathLst>
              <a:path h="242569">
                <a:moveTo>
                  <a:pt x="0" y="0"/>
                </a:moveTo>
                <a:lnTo>
                  <a:pt x="0" y="24199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19" name="object 320"/>
          <p:cNvSpPr/>
          <p:nvPr/>
        </p:nvSpPr>
        <p:spPr>
          <a:xfrm>
            <a:off x="10174421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0" name="object 321"/>
          <p:cNvSpPr/>
          <p:nvPr/>
        </p:nvSpPr>
        <p:spPr>
          <a:xfrm>
            <a:off x="8750677" y="1157040"/>
            <a:ext cx="288880" cy="350159"/>
          </a:xfrm>
          <a:custGeom>
            <a:avLst/>
            <a:gdLst/>
            <a:ahLst/>
            <a:cxnLst/>
            <a:rect l="l" t="t" r="r" b="b"/>
            <a:pathLst>
              <a:path w="151129" h="313690">
                <a:moveTo>
                  <a:pt x="0" y="0"/>
                </a:moveTo>
                <a:lnTo>
                  <a:pt x="150660" y="0"/>
                </a:lnTo>
                <a:lnTo>
                  <a:pt x="150660" y="313677"/>
                </a:lnTo>
                <a:lnTo>
                  <a:pt x="0" y="3136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1" name="object 322"/>
          <p:cNvSpPr/>
          <p:nvPr/>
        </p:nvSpPr>
        <p:spPr>
          <a:xfrm>
            <a:off x="9070726" y="1361762"/>
            <a:ext cx="288880" cy="146018"/>
          </a:xfrm>
          <a:custGeom>
            <a:avLst/>
            <a:gdLst/>
            <a:ahLst/>
            <a:cxnLst/>
            <a:rect l="l" t="t" r="r" b="b"/>
            <a:pathLst>
              <a:path w="151129" h="130809">
                <a:moveTo>
                  <a:pt x="0" y="0"/>
                </a:moveTo>
                <a:lnTo>
                  <a:pt x="150660" y="0"/>
                </a:lnTo>
                <a:lnTo>
                  <a:pt x="150660" y="130276"/>
                </a:lnTo>
                <a:lnTo>
                  <a:pt x="0" y="130276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5" name="object 326"/>
          <p:cNvSpPr/>
          <p:nvPr/>
        </p:nvSpPr>
        <p:spPr>
          <a:xfrm>
            <a:off x="8702708" y="1139475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6" name="object 327"/>
          <p:cNvSpPr/>
          <p:nvPr/>
        </p:nvSpPr>
        <p:spPr>
          <a:xfrm>
            <a:off x="10318643" y="220082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7" name="object 328"/>
          <p:cNvSpPr/>
          <p:nvPr/>
        </p:nvSpPr>
        <p:spPr>
          <a:xfrm>
            <a:off x="9998593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8" name="object 329"/>
          <p:cNvSpPr/>
          <p:nvPr/>
        </p:nvSpPr>
        <p:spPr>
          <a:xfrm>
            <a:off x="9678566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29" name="object 330"/>
          <p:cNvSpPr/>
          <p:nvPr/>
        </p:nvSpPr>
        <p:spPr>
          <a:xfrm>
            <a:off x="9358709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0" name="object 331"/>
          <p:cNvSpPr/>
          <p:nvPr/>
        </p:nvSpPr>
        <p:spPr>
          <a:xfrm>
            <a:off x="9038659" y="220082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1" name="object 332"/>
          <p:cNvSpPr/>
          <p:nvPr/>
        </p:nvSpPr>
        <p:spPr>
          <a:xfrm>
            <a:off x="8702708" y="220082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2" name="object 333"/>
          <p:cNvSpPr/>
          <p:nvPr/>
        </p:nvSpPr>
        <p:spPr>
          <a:xfrm>
            <a:off x="9998594" y="2088250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3" name="object 334"/>
          <p:cNvSpPr/>
          <p:nvPr/>
        </p:nvSpPr>
        <p:spPr>
          <a:xfrm>
            <a:off x="9678566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4" name="object 335"/>
          <p:cNvSpPr/>
          <p:nvPr/>
        </p:nvSpPr>
        <p:spPr>
          <a:xfrm>
            <a:off x="9358709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5" name="object 336"/>
          <p:cNvSpPr/>
          <p:nvPr/>
        </p:nvSpPr>
        <p:spPr>
          <a:xfrm>
            <a:off x="9038659" y="208825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6" name="object 337"/>
          <p:cNvSpPr/>
          <p:nvPr/>
        </p:nvSpPr>
        <p:spPr>
          <a:xfrm>
            <a:off x="8702708" y="208825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7" name="object 338"/>
          <p:cNvSpPr/>
          <p:nvPr/>
        </p:nvSpPr>
        <p:spPr>
          <a:xfrm>
            <a:off x="9998594" y="197567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8" name="object 339"/>
          <p:cNvSpPr/>
          <p:nvPr/>
        </p:nvSpPr>
        <p:spPr>
          <a:xfrm>
            <a:off x="9358710" y="197567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39" name="object 340"/>
          <p:cNvSpPr/>
          <p:nvPr/>
        </p:nvSpPr>
        <p:spPr>
          <a:xfrm>
            <a:off x="9038659" y="197567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0" name="object 341"/>
          <p:cNvSpPr/>
          <p:nvPr/>
        </p:nvSpPr>
        <p:spPr>
          <a:xfrm>
            <a:off x="8702708" y="197567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1" name="object 342"/>
          <p:cNvSpPr/>
          <p:nvPr/>
        </p:nvSpPr>
        <p:spPr>
          <a:xfrm>
            <a:off x="8702708" y="2257092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2" name="object 343"/>
          <p:cNvSpPr/>
          <p:nvPr/>
        </p:nvSpPr>
        <p:spPr>
          <a:xfrm>
            <a:off x="10318643" y="214451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3" name="object 344"/>
          <p:cNvSpPr/>
          <p:nvPr/>
        </p:nvSpPr>
        <p:spPr>
          <a:xfrm>
            <a:off x="9998593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4" name="object 345"/>
          <p:cNvSpPr/>
          <p:nvPr/>
        </p:nvSpPr>
        <p:spPr>
          <a:xfrm>
            <a:off x="9678566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5" name="object 346"/>
          <p:cNvSpPr/>
          <p:nvPr/>
        </p:nvSpPr>
        <p:spPr>
          <a:xfrm>
            <a:off x="9358709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6" name="object 347"/>
          <p:cNvSpPr/>
          <p:nvPr/>
        </p:nvSpPr>
        <p:spPr>
          <a:xfrm>
            <a:off x="9038659" y="2144516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7" name="object 348"/>
          <p:cNvSpPr/>
          <p:nvPr/>
        </p:nvSpPr>
        <p:spPr>
          <a:xfrm>
            <a:off x="8702708" y="214451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8" name="object 349"/>
          <p:cNvSpPr/>
          <p:nvPr/>
        </p:nvSpPr>
        <p:spPr>
          <a:xfrm>
            <a:off x="9998594" y="203192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49" name="object 350"/>
          <p:cNvSpPr/>
          <p:nvPr/>
        </p:nvSpPr>
        <p:spPr>
          <a:xfrm>
            <a:off x="9358710" y="2031927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0" name="object 351"/>
          <p:cNvSpPr/>
          <p:nvPr/>
        </p:nvSpPr>
        <p:spPr>
          <a:xfrm>
            <a:off x="9038659" y="20319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1" name="object 352"/>
          <p:cNvSpPr/>
          <p:nvPr/>
        </p:nvSpPr>
        <p:spPr>
          <a:xfrm>
            <a:off x="8702708" y="203192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2" name="object 353"/>
          <p:cNvSpPr/>
          <p:nvPr/>
        </p:nvSpPr>
        <p:spPr>
          <a:xfrm>
            <a:off x="8702708" y="1919351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3" name="object 354"/>
          <p:cNvSpPr/>
          <p:nvPr/>
        </p:nvSpPr>
        <p:spPr>
          <a:xfrm>
            <a:off x="8894728" y="188951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7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4" name="object 355"/>
          <p:cNvSpPr/>
          <p:nvPr/>
        </p:nvSpPr>
        <p:spPr>
          <a:xfrm>
            <a:off x="8894728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5" name="object 356"/>
          <p:cNvSpPr/>
          <p:nvPr/>
        </p:nvSpPr>
        <p:spPr>
          <a:xfrm>
            <a:off x="9214681" y="1889511"/>
            <a:ext cx="0" cy="51035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0"/>
                </a:moveTo>
                <a:lnTo>
                  <a:pt x="0" y="4568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6" name="object 357"/>
          <p:cNvSpPr/>
          <p:nvPr/>
        </p:nvSpPr>
        <p:spPr>
          <a:xfrm>
            <a:off x="9214681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7" name="object 358"/>
          <p:cNvSpPr/>
          <p:nvPr/>
        </p:nvSpPr>
        <p:spPr>
          <a:xfrm>
            <a:off x="9534514" y="1889511"/>
            <a:ext cx="0" cy="175789"/>
          </a:xfrm>
          <a:custGeom>
            <a:avLst/>
            <a:gdLst/>
            <a:ahLst/>
            <a:cxnLst/>
            <a:rect l="l" t="t" r="r" b="b"/>
            <a:pathLst>
              <a:path h="157480">
                <a:moveTo>
                  <a:pt x="0" y="0"/>
                </a:moveTo>
                <a:lnTo>
                  <a:pt x="0" y="15695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8" name="object 359"/>
          <p:cNvSpPr/>
          <p:nvPr/>
        </p:nvSpPr>
        <p:spPr>
          <a:xfrm>
            <a:off x="9534514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59" name="object 360"/>
          <p:cNvSpPr/>
          <p:nvPr/>
        </p:nvSpPr>
        <p:spPr>
          <a:xfrm>
            <a:off x="9854565" y="1889511"/>
            <a:ext cx="0" cy="51035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0"/>
                </a:moveTo>
                <a:lnTo>
                  <a:pt x="0" y="4538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0" name="object 361"/>
          <p:cNvSpPr/>
          <p:nvPr/>
        </p:nvSpPr>
        <p:spPr>
          <a:xfrm>
            <a:off x="9854565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1" name="object 362"/>
          <p:cNvSpPr/>
          <p:nvPr/>
        </p:nvSpPr>
        <p:spPr>
          <a:xfrm>
            <a:off x="10174421" y="1889510"/>
            <a:ext cx="0" cy="184294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2" name="object 363"/>
          <p:cNvSpPr/>
          <p:nvPr/>
        </p:nvSpPr>
        <p:spPr>
          <a:xfrm>
            <a:off x="10174421" y="225710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6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3" name="object 364"/>
          <p:cNvSpPr/>
          <p:nvPr/>
        </p:nvSpPr>
        <p:spPr>
          <a:xfrm>
            <a:off x="8750677" y="1907004"/>
            <a:ext cx="288880" cy="350159"/>
          </a:xfrm>
          <a:custGeom>
            <a:avLst/>
            <a:gdLst/>
            <a:ahLst/>
            <a:cxnLst/>
            <a:rect l="l" t="t" r="r" b="b"/>
            <a:pathLst>
              <a:path w="151129" h="313690">
                <a:moveTo>
                  <a:pt x="0" y="0"/>
                </a:moveTo>
                <a:lnTo>
                  <a:pt x="150660" y="0"/>
                </a:lnTo>
                <a:lnTo>
                  <a:pt x="150660" y="313626"/>
                </a:lnTo>
                <a:lnTo>
                  <a:pt x="0" y="3136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4" name="object 365"/>
          <p:cNvSpPr/>
          <p:nvPr/>
        </p:nvSpPr>
        <p:spPr>
          <a:xfrm>
            <a:off x="9070726" y="1940504"/>
            <a:ext cx="288880" cy="316845"/>
          </a:xfrm>
          <a:custGeom>
            <a:avLst/>
            <a:gdLst/>
            <a:ahLst/>
            <a:cxnLst/>
            <a:rect l="l" t="t" r="r" b="b"/>
            <a:pathLst>
              <a:path w="151129" h="283844">
                <a:moveTo>
                  <a:pt x="0" y="0"/>
                </a:moveTo>
                <a:lnTo>
                  <a:pt x="150660" y="0"/>
                </a:lnTo>
                <a:lnTo>
                  <a:pt x="150660" y="283616"/>
                </a:lnTo>
                <a:lnTo>
                  <a:pt x="0" y="283616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8" name="object 369"/>
          <p:cNvSpPr/>
          <p:nvPr/>
        </p:nvSpPr>
        <p:spPr>
          <a:xfrm>
            <a:off x="8702708" y="1889511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394" y="0"/>
                </a:lnTo>
                <a:lnTo>
                  <a:pt x="870394" y="345071"/>
                </a:lnTo>
              </a:path>
              <a:path w="870585" h="345440">
                <a:moveTo>
                  <a:pt x="0" y="345071"/>
                </a:moveTo>
                <a:lnTo>
                  <a:pt x="0" y="0"/>
                </a:lnTo>
              </a:path>
            </a:pathLst>
          </a:custGeom>
          <a:ln w="10791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69" name="object 370"/>
          <p:cNvSpPr/>
          <p:nvPr/>
        </p:nvSpPr>
        <p:spPr>
          <a:xfrm>
            <a:off x="10318643" y="294127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0" name="object 371"/>
          <p:cNvSpPr/>
          <p:nvPr/>
        </p:nvSpPr>
        <p:spPr>
          <a:xfrm>
            <a:off x="9998593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1" name="object 372"/>
          <p:cNvSpPr/>
          <p:nvPr/>
        </p:nvSpPr>
        <p:spPr>
          <a:xfrm>
            <a:off x="9678566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2" name="object 373"/>
          <p:cNvSpPr/>
          <p:nvPr/>
        </p:nvSpPr>
        <p:spPr>
          <a:xfrm>
            <a:off x="9358709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3" name="object 374"/>
          <p:cNvSpPr/>
          <p:nvPr/>
        </p:nvSpPr>
        <p:spPr>
          <a:xfrm>
            <a:off x="9038659" y="294127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4" name="object 375"/>
          <p:cNvSpPr/>
          <p:nvPr/>
        </p:nvSpPr>
        <p:spPr>
          <a:xfrm>
            <a:off x="8702708" y="294127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5" name="object 376"/>
          <p:cNvSpPr/>
          <p:nvPr/>
        </p:nvSpPr>
        <p:spPr>
          <a:xfrm>
            <a:off x="10318643" y="280959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6" name="object 377"/>
          <p:cNvSpPr/>
          <p:nvPr/>
        </p:nvSpPr>
        <p:spPr>
          <a:xfrm>
            <a:off x="8702708" y="280959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7" name="object 378"/>
          <p:cNvSpPr/>
          <p:nvPr/>
        </p:nvSpPr>
        <p:spPr>
          <a:xfrm>
            <a:off x="10318643" y="28754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8" name="object 379"/>
          <p:cNvSpPr/>
          <p:nvPr/>
        </p:nvSpPr>
        <p:spPr>
          <a:xfrm>
            <a:off x="8702708" y="287542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79" name="object 380"/>
          <p:cNvSpPr/>
          <p:nvPr/>
        </p:nvSpPr>
        <p:spPr>
          <a:xfrm>
            <a:off x="8702708" y="2743686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0" name="object 381"/>
          <p:cNvSpPr/>
          <p:nvPr/>
        </p:nvSpPr>
        <p:spPr>
          <a:xfrm>
            <a:off x="10318643" y="369390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1" name="object 382"/>
          <p:cNvSpPr/>
          <p:nvPr/>
        </p:nvSpPr>
        <p:spPr>
          <a:xfrm>
            <a:off x="9998593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2" name="object 383"/>
          <p:cNvSpPr/>
          <p:nvPr/>
        </p:nvSpPr>
        <p:spPr>
          <a:xfrm>
            <a:off x="9678566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3" name="object 384"/>
          <p:cNvSpPr/>
          <p:nvPr/>
        </p:nvSpPr>
        <p:spPr>
          <a:xfrm>
            <a:off x="9358709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4" name="object 385"/>
          <p:cNvSpPr/>
          <p:nvPr/>
        </p:nvSpPr>
        <p:spPr>
          <a:xfrm>
            <a:off x="9038659" y="369390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5" name="object 386"/>
          <p:cNvSpPr/>
          <p:nvPr/>
        </p:nvSpPr>
        <p:spPr>
          <a:xfrm>
            <a:off x="8702708" y="369390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6" name="object 387"/>
          <p:cNvSpPr/>
          <p:nvPr/>
        </p:nvSpPr>
        <p:spPr>
          <a:xfrm>
            <a:off x="10318643" y="356748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7" name="object 388"/>
          <p:cNvSpPr/>
          <p:nvPr/>
        </p:nvSpPr>
        <p:spPr>
          <a:xfrm>
            <a:off x="9998593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8" name="object 389"/>
          <p:cNvSpPr/>
          <p:nvPr/>
        </p:nvSpPr>
        <p:spPr>
          <a:xfrm>
            <a:off x="9678566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89" name="object 390"/>
          <p:cNvSpPr/>
          <p:nvPr/>
        </p:nvSpPr>
        <p:spPr>
          <a:xfrm>
            <a:off x="9358709" y="356748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0" name="object 391"/>
          <p:cNvSpPr/>
          <p:nvPr/>
        </p:nvSpPr>
        <p:spPr>
          <a:xfrm>
            <a:off x="8702708" y="356748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1" name="object 392"/>
          <p:cNvSpPr/>
          <p:nvPr/>
        </p:nvSpPr>
        <p:spPr>
          <a:xfrm>
            <a:off x="10318643" y="344117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2" name="object 393"/>
          <p:cNvSpPr/>
          <p:nvPr/>
        </p:nvSpPr>
        <p:spPr>
          <a:xfrm>
            <a:off x="9998593" y="344117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3" name="object 394"/>
          <p:cNvSpPr/>
          <p:nvPr/>
        </p:nvSpPr>
        <p:spPr>
          <a:xfrm>
            <a:off x="8702707" y="3441170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4" name="object 395"/>
          <p:cNvSpPr/>
          <p:nvPr/>
        </p:nvSpPr>
        <p:spPr>
          <a:xfrm>
            <a:off x="8702708" y="3757093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5" name="object 396"/>
          <p:cNvSpPr/>
          <p:nvPr/>
        </p:nvSpPr>
        <p:spPr>
          <a:xfrm>
            <a:off x="10318643" y="363078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6" name="object 397"/>
          <p:cNvSpPr/>
          <p:nvPr/>
        </p:nvSpPr>
        <p:spPr>
          <a:xfrm>
            <a:off x="9998593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7" name="object 398"/>
          <p:cNvSpPr/>
          <p:nvPr/>
        </p:nvSpPr>
        <p:spPr>
          <a:xfrm>
            <a:off x="9678566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8" name="object 399"/>
          <p:cNvSpPr/>
          <p:nvPr/>
        </p:nvSpPr>
        <p:spPr>
          <a:xfrm>
            <a:off x="9358709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99" name="object 400"/>
          <p:cNvSpPr/>
          <p:nvPr/>
        </p:nvSpPr>
        <p:spPr>
          <a:xfrm>
            <a:off x="9038659" y="3630780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0" name="object 401"/>
          <p:cNvSpPr/>
          <p:nvPr/>
        </p:nvSpPr>
        <p:spPr>
          <a:xfrm>
            <a:off x="8702708" y="3630780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1" name="object 402"/>
          <p:cNvSpPr/>
          <p:nvPr/>
        </p:nvSpPr>
        <p:spPr>
          <a:xfrm>
            <a:off x="10318643" y="3504298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2" name="object 403"/>
          <p:cNvSpPr/>
          <p:nvPr/>
        </p:nvSpPr>
        <p:spPr>
          <a:xfrm>
            <a:off x="9998593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3" name="object 404"/>
          <p:cNvSpPr/>
          <p:nvPr/>
        </p:nvSpPr>
        <p:spPr>
          <a:xfrm>
            <a:off x="9678566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4" name="object 405"/>
          <p:cNvSpPr/>
          <p:nvPr/>
        </p:nvSpPr>
        <p:spPr>
          <a:xfrm>
            <a:off x="9358709" y="3504298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5" name="object 406"/>
          <p:cNvSpPr/>
          <p:nvPr/>
        </p:nvSpPr>
        <p:spPr>
          <a:xfrm>
            <a:off x="8702708" y="350429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6" name="object 407"/>
          <p:cNvSpPr/>
          <p:nvPr/>
        </p:nvSpPr>
        <p:spPr>
          <a:xfrm>
            <a:off x="8894728" y="3389497"/>
            <a:ext cx="0" cy="215483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0"/>
                </a:moveTo>
                <a:lnTo>
                  <a:pt x="0" y="19253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7" name="object 408"/>
          <p:cNvSpPr/>
          <p:nvPr/>
        </p:nvSpPr>
        <p:spPr>
          <a:xfrm>
            <a:off x="8894728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8" name="object 409"/>
          <p:cNvSpPr/>
          <p:nvPr/>
        </p:nvSpPr>
        <p:spPr>
          <a:xfrm>
            <a:off x="9214681" y="3389496"/>
            <a:ext cx="0" cy="89312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7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09" name="object 410"/>
          <p:cNvSpPr/>
          <p:nvPr/>
        </p:nvSpPr>
        <p:spPr>
          <a:xfrm>
            <a:off x="9214681" y="3757080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0" name="object 411"/>
          <p:cNvSpPr/>
          <p:nvPr/>
        </p:nvSpPr>
        <p:spPr>
          <a:xfrm>
            <a:off x="9534514" y="3389496"/>
            <a:ext cx="0" cy="9640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2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1" name="object 412"/>
          <p:cNvSpPr/>
          <p:nvPr/>
        </p:nvSpPr>
        <p:spPr>
          <a:xfrm>
            <a:off x="9534514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2" name="object 413"/>
          <p:cNvSpPr/>
          <p:nvPr/>
        </p:nvSpPr>
        <p:spPr>
          <a:xfrm>
            <a:off x="9854565" y="3389497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3" name="object 414"/>
          <p:cNvSpPr/>
          <p:nvPr/>
        </p:nvSpPr>
        <p:spPr>
          <a:xfrm>
            <a:off x="9854565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4" name="object 415"/>
          <p:cNvSpPr/>
          <p:nvPr/>
        </p:nvSpPr>
        <p:spPr>
          <a:xfrm>
            <a:off x="10174421" y="3389497"/>
            <a:ext cx="0" cy="30479"/>
          </a:xfrm>
          <a:custGeom>
            <a:avLst/>
            <a:gdLst/>
            <a:ahLst/>
            <a:cxnLst/>
            <a:rect l="l" t="t" r="r" b="b"/>
            <a:pathLst>
              <a:path h="27305">
                <a:moveTo>
                  <a:pt x="0" y="0"/>
                </a:moveTo>
                <a:lnTo>
                  <a:pt x="0" y="2724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5" name="object 416"/>
          <p:cNvSpPr/>
          <p:nvPr/>
        </p:nvSpPr>
        <p:spPr>
          <a:xfrm>
            <a:off x="10174421" y="375709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6" name="object 417"/>
          <p:cNvSpPr/>
          <p:nvPr/>
        </p:nvSpPr>
        <p:spPr>
          <a:xfrm>
            <a:off x="8750677" y="3604412"/>
            <a:ext cx="288880" cy="153106"/>
          </a:xfrm>
          <a:custGeom>
            <a:avLst/>
            <a:gdLst/>
            <a:ahLst/>
            <a:cxnLst/>
            <a:rect l="l" t="t" r="r" b="b"/>
            <a:pathLst>
              <a:path w="151129" h="137160">
                <a:moveTo>
                  <a:pt x="0" y="0"/>
                </a:moveTo>
                <a:lnTo>
                  <a:pt x="150660" y="0"/>
                </a:lnTo>
                <a:lnTo>
                  <a:pt x="150660" y="136779"/>
                </a:lnTo>
                <a:lnTo>
                  <a:pt x="0" y="1367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17" name="object 418"/>
          <p:cNvSpPr/>
          <p:nvPr/>
        </p:nvSpPr>
        <p:spPr>
          <a:xfrm>
            <a:off x="9070726" y="3478540"/>
            <a:ext cx="288880" cy="278567"/>
          </a:xfrm>
          <a:custGeom>
            <a:avLst/>
            <a:gdLst/>
            <a:ahLst/>
            <a:cxnLst/>
            <a:rect l="l" t="t" r="r" b="b"/>
            <a:pathLst>
              <a:path w="151129" h="249555">
                <a:moveTo>
                  <a:pt x="0" y="0"/>
                </a:moveTo>
                <a:lnTo>
                  <a:pt x="150660" y="0"/>
                </a:lnTo>
                <a:lnTo>
                  <a:pt x="150660" y="249529"/>
                </a:lnTo>
                <a:lnTo>
                  <a:pt x="0" y="2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1" name="object 422"/>
          <p:cNvSpPr/>
          <p:nvPr/>
        </p:nvSpPr>
        <p:spPr>
          <a:xfrm>
            <a:off x="8702708" y="3389497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2" name="object 423"/>
          <p:cNvSpPr/>
          <p:nvPr/>
        </p:nvSpPr>
        <p:spPr>
          <a:xfrm>
            <a:off x="10318643" y="447083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3" name="object 424"/>
          <p:cNvSpPr/>
          <p:nvPr/>
        </p:nvSpPr>
        <p:spPr>
          <a:xfrm>
            <a:off x="9998593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4" name="object 425"/>
          <p:cNvSpPr/>
          <p:nvPr/>
        </p:nvSpPr>
        <p:spPr>
          <a:xfrm>
            <a:off x="9678566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5" name="object 426"/>
          <p:cNvSpPr/>
          <p:nvPr/>
        </p:nvSpPr>
        <p:spPr>
          <a:xfrm>
            <a:off x="9358709" y="447083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6" name="object 427"/>
          <p:cNvSpPr/>
          <p:nvPr/>
        </p:nvSpPr>
        <p:spPr>
          <a:xfrm>
            <a:off x="8702708" y="447083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7" name="object 428"/>
          <p:cNvSpPr/>
          <p:nvPr/>
        </p:nvSpPr>
        <p:spPr>
          <a:xfrm>
            <a:off x="10318643" y="4398579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8" name="object 429"/>
          <p:cNvSpPr/>
          <p:nvPr/>
        </p:nvSpPr>
        <p:spPr>
          <a:xfrm>
            <a:off x="9998593" y="4398579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29" name="object 430"/>
          <p:cNvSpPr/>
          <p:nvPr/>
        </p:nvSpPr>
        <p:spPr>
          <a:xfrm>
            <a:off x="9358710" y="4398579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0" name="object 431"/>
          <p:cNvSpPr/>
          <p:nvPr/>
        </p:nvSpPr>
        <p:spPr>
          <a:xfrm>
            <a:off x="8702708" y="4398579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1" name="object 432"/>
          <p:cNvSpPr/>
          <p:nvPr/>
        </p:nvSpPr>
        <p:spPr>
          <a:xfrm>
            <a:off x="9998594" y="432619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2" name="object 433"/>
          <p:cNvSpPr/>
          <p:nvPr/>
        </p:nvSpPr>
        <p:spPr>
          <a:xfrm>
            <a:off x="8702707" y="4326194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3" name="object 434"/>
          <p:cNvSpPr/>
          <p:nvPr/>
        </p:nvSpPr>
        <p:spPr>
          <a:xfrm>
            <a:off x="9998594" y="425376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4" name="object 435"/>
          <p:cNvSpPr/>
          <p:nvPr/>
        </p:nvSpPr>
        <p:spPr>
          <a:xfrm>
            <a:off x="8702707" y="4253767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5" name="object 436"/>
          <p:cNvSpPr/>
          <p:nvPr/>
        </p:nvSpPr>
        <p:spPr>
          <a:xfrm>
            <a:off x="9998594" y="418138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6" name="object 437"/>
          <p:cNvSpPr/>
          <p:nvPr/>
        </p:nvSpPr>
        <p:spPr>
          <a:xfrm>
            <a:off x="8702707" y="4181382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7" name="object 438"/>
          <p:cNvSpPr/>
          <p:nvPr/>
        </p:nvSpPr>
        <p:spPr>
          <a:xfrm>
            <a:off x="8702708" y="4507114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8" name="object 439"/>
          <p:cNvSpPr/>
          <p:nvPr/>
        </p:nvSpPr>
        <p:spPr>
          <a:xfrm>
            <a:off x="10318643" y="443474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39" name="object 440"/>
          <p:cNvSpPr/>
          <p:nvPr/>
        </p:nvSpPr>
        <p:spPr>
          <a:xfrm>
            <a:off x="9998593" y="443474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0" name="object 441"/>
          <p:cNvSpPr/>
          <p:nvPr/>
        </p:nvSpPr>
        <p:spPr>
          <a:xfrm>
            <a:off x="9358710" y="443474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1" name="object 442"/>
          <p:cNvSpPr/>
          <p:nvPr/>
        </p:nvSpPr>
        <p:spPr>
          <a:xfrm>
            <a:off x="8702708" y="443474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2" name="object 443"/>
          <p:cNvSpPr/>
          <p:nvPr/>
        </p:nvSpPr>
        <p:spPr>
          <a:xfrm>
            <a:off x="10318643" y="4362302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3" name="object 444"/>
          <p:cNvSpPr/>
          <p:nvPr/>
        </p:nvSpPr>
        <p:spPr>
          <a:xfrm>
            <a:off x="9998593" y="4362302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4" name="object 445"/>
          <p:cNvSpPr/>
          <p:nvPr/>
        </p:nvSpPr>
        <p:spPr>
          <a:xfrm>
            <a:off x="9358710" y="4362302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5" name="object 446"/>
          <p:cNvSpPr/>
          <p:nvPr/>
        </p:nvSpPr>
        <p:spPr>
          <a:xfrm>
            <a:off x="8702708" y="436230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6" name="object 447"/>
          <p:cNvSpPr/>
          <p:nvPr/>
        </p:nvSpPr>
        <p:spPr>
          <a:xfrm>
            <a:off x="9998594" y="4289930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7" name="object 448"/>
          <p:cNvSpPr/>
          <p:nvPr/>
        </p:nvSpPr>
        <p:spPr>
          <a:xfrm>
            <a:off x="8702707" y="4289930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8" name="object 449"/>
          <p:cNvSpPr/>
          <p:nvPr/>
        </p:nvSpPr>
        <p:spPr>
          <a:xfrm>
            <a:off x="9998594" y="4217545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49" name="object 450"/>
          <p:cNvSpPr/>
          <p:nvPr/>
        </p:nvSpPr>
        <p:spPr>
          <a:xfrm>
            <a:off x="8702707" y="4217545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0" name="object 451"/>
          <p:cNvSpPr/>
          <p:nvPr/>
        </p:nvSpPr>
        <p:spPr>
          <a:xfrm>
            <a:off x="8702708" y="4145175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1" name="object 452"/>
          <p:cNvSpPr/>
          <p:nvPr/>
        </p:nvSpPr>
        <p:spPr>
          <a:xfrm>
            <a:off x="8894728" y="4139419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2" name="object 453"/>
          <p:cNvSpPr/>
          <p:nvPr/>
        </p:nvSpPr>
        <p:spPr>
          <a:xfrm>
            <a:off x="9214681" y="4139419"/>
            <a:ext cx="0" cy="170827"/>
          </a:xfrm>
          <a:custGeom>
            <a:avLst/>
            <a:gdLst/>
            <a:ahLst/>
            <a:cxnLst/>
            <a:rect l="l" t="t" r="r" b="b"/>
            <a:pathLst>
              <a:path h="153035">
                <a:moveTo>
                  <a:pt x="0" y="0"/>
                </a:moveTo>
                <a:lnTo>
                  <a:pt x="0" y="15259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3" name="object 454"/>
          <p:cNvSpPr/>
          <p:nvPr/>
        </p:nvSpPr>
        <p:spPr>
          <a:xfrm>
            <a:off x="921468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4" name="object 455"/>
          <p:cNvSpPr/>
          <p:nvPr/>
        </p:nvSpPr>
        <p:spPr>
          <a:xfrm>
            <a:off x="9534514" y="4139419"/>
            <a:ext cx="0" cy="287783"/>
          </a:xfrm>
          <a:custGeom>
            <a:avLst/>
            <a:gdLst/>
            <a:ahLst/>
            <a:cxnLst/>
            <a:rect l="l" t="t" r="r" b="b"/>
            <a:pathLst>
              <a:path h="257810">
                <a:moveTo>
                  <a:pt x="0" y="0"/>
                </a:moveTo>
                <a:lnTo>
                  <a:pt x="0" y="2575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5" name="object 456"/>
          <p:cNvSpPr/>
          <p:nvPr/>
        </p:nvSpPr>
        <p:spPr>
          <a:xfrm>
            <a:off x="9534514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6" name="object 457"/>
          <p:cNvSpPr/>
          <p:nvPr/>
        </p:nvSpPr>
        <p:spPr>
          <a:xfrm>
            <a:off x="9854565" y="4139419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7" name="object 458"/>
          <p:cNvSpPr/>
          <p:nvPr/>
        </p:nvSpPr>
        <p:spPr>
          <a:xfrm>
            <a:off x="9854565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8" name="object 459"/>
          <p:cNvSpPr/>
          <p:nvPr/>
        </p:nvSpPr>
        <p:spPr>
          <a:xfrm>
            <a:off x="10174421" y="4139419"/>
            <a:ext cx="0" cy="205559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364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59" name="object 460"/>
          <p:cNvSpPr/>
          <p:nvPr/>
        </p:nvSpPr>
        <p:spPr>
          <a:xfrm>
            <a:off x="1017442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0" name="object 461"/>
          <p:cNvSpPr/>
          <p:nvPr/>
        </p:nvSpPr>
        <p:spPr>
          <a:xfrm>
            <a:off x="9070726" y="4309749"/>
            <a:ext cx="288880" cy="197762"/>
          </a:xfrm>
          <a:custGeom>
            <a:avLst/>
            <a:gdLst/>
            <a:ahLst/>
            <a:cxnLst/>
            <a:rect l="l" t="t" r="r" b="b"/>
            <a:pathLst>
              <a:path w="151129" h="177164">
                <a:moveTo>
                  <a:pt x="0" y="0"/>
                </a:moveTo>
                <a:lnTo>
                  <a:pt x="150660" y="0"/>
                </a:lnTo>
                <a:lnTo>
                  <a:pt x="150660" y="176809"/>
                </a:lnTo>
                <a:lnTo>
                  <a:pt x="0" y="17680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4" name="object 465"/>
          <p:cNvSpPr/>
          <p:nvPr/>
        </p:nvSpPr>
        <p:spPr>
          <a:xfrm>
            <a:off x="8702708" y="4139419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5" name="object 466"/>
          <p:cNvSpPr/>
          <p:nvPr/>
        </p:nvSpPr>
        <p:spPr>
          <a:xfrm>
            <a:off x="10318643" y="521483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6" name="object 467"/>
          <p:cNvSpPr/>
          <p:nvPr/>
        </p:nvSpPr>
        <p:spPr>
          <a:xfrm>
            <a:off x="9998593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7" name="object 468"/>
          <p:cNvSpPr/>
          <p:nvPr/>
        </p:nvSpPr>
        <p:spPr>
          <a:xfrm>
            <a:off x="9678566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8" name="object 469"/>
          <p:cNvSpPr/>
          <p:nvPr/>
        </p:nvSpPr>
        <p:spPr>
          <a:xfrm>
            <a:off x="9358709" y="521483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69" name="object 470"/>
          <p:cNvSpPr/>
          <p:nvPr/>
        </p:nvSpPr>
        <p:spPr>
          <a:xfrm>
            <a:off x="8702708" y="521483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0" name="object 471"/>
          <p:cNvSpPr/>
          <p:nvPr/>
        </p:nvSpPr>
        <p:spPr>
          <a:xfrm>
            <a:off x="10318643" y="513038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1" name="object 472"/>
          <p:cNvSpPr/>
          <p:nvPr/>
        </p:nvSpPr>
        <p:spPr>
          <a:xfrm>
            <a:off x="9998593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2" name="object 473"/>
          <p:cNvSpPr/>
          <p:nvPr/>
        </p:nvSpPr>
        <p:spPr>
          <a:xfrm>
            <a:off x="9678566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3" name="object 474"/>
          <p:cNvSpPr/>
          <p:nvPr/>
        </p:nvSpPr>
        <p:spPr>
          <a:xfrm>
            <a:off x="9358709" y="513038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4" name="object 475"/>
          <p:cNvSpPr/>
          <p:nvPr/>
        </p:nvSpPr>
        <p:spPr>
          <a:xfrm>
            <a:off x="8702708" y="513038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5" name="object 476"/>
          <p:cNvSpPr/>
          <p:nvPr/>
        </p:nvSpPr>
        <p:spPr>
          <a:xfrm>
            <a:off x="9998594" y="504582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6" name="object 477"/>
          <p:cNvSpPr/>
          <p:nvPr/>
        </p:nvSpPr>
        <p:spPr>
          <a:xfrm>
            <a:off x="9358710" y="5045821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7" name="object 478"/>
          <p:cNvSpPr/>
          <p:nvPr/>
        </p:nvSpPr>
        <p:spPr>
          <a:xfrm>
            <a:off x="8702708" y="5045821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8" name="object 479"/>
          <p:cNvSpPr/>
          <p:nvPr/>
        </p:nvSpPr>
        <p:spPr>
          <a:xfrm>
            <a:off x="9998594" y="4961372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79" name="object 480"/>
          <p:cNvSpPr/>
          <p:nvPr/>
        </p:nvSpPr>
        <p:spPr>
          <a:xfrm>
            <a:off x="8702707" y="4961372"/>
            <a:ext cx="1008654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4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0" name="object 481"/>
          <p:cNvSpPr/>
          <p:nvPr/>
        </p:nvSpPr>
        <p:spPr>
          <a:xfrm>
            <a:off x="8702708" y="5257023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1" name="object 482"/>
          <p:cNvSpPr/>
          <p:nvPr/>
        </p:nvSpPr>
        <p:spPr>
          <a:xfrm>
            <a:off x="10318643" y="517257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2" name="object 483"/>
          <p:cNvSpPr/>
          <p:nvPr/>
        </p:nvSpPr>
        <p:spPr>
          <a:xfrm>
            <a:off x="9998593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3" name="object 484"/>
          <p:cNvSpPr/>
          <p:nvPr/>
        </p:nvSpPr>
        <p:spPr>
          <a:xfrm>
            <a:off x="9678566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4" name="object 485"/>
          <p:cNvSpPr/>
          <p:nvPr/>
        </p:nvSpPr>
        <p:spPr>
          <a:xfrm>
            <a:off x="9358709" y="517257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5" name="object 486"/>
          <p:cNvSpPr/>
          <p:nvPr/>
        </p:nvSpPr>
        <p:spPr>
          <a:xfrm>
            <a:off x="8702708" y="517257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6" name="object 487"/>
          <p:cNvSpPr/>
          <p:nvPr/>
        </p:nvSpPr>
        <p:spPr>
          <a:xfrm>
            <a:off x="10318643" y="5088024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7" name="object 488"/>
          <p:cNvSpPr/>
          <p:nvPr/>
        </p:nvSpPr>
        <p:spPr>
          <a:xfrm>
            <a:off x="9998593" y="5088024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8" name="object 489"/>
          <p:cNvSpPr/>
          <p:nvPr/>
        </p:nvSpPr>
        <p:spPr>
          <a:xfrm>
            <a:off x="9358710" y="5088024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89" name="object 490"/>
          <p:cNvSpPr/>
          <p:nvPr/>
        </p:nvSpPr>
        <p:spPr>
          <a:xfrm>
            <a:off x="8702708" y="5088024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0" name="object 491"/>
          <p:cNvSpPr/>
          <p:nvPr/>
        </p:nvSpPr>
        <p:spPr>
          <a:xfrm>
            <a:off x="9998594" y="500361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4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1" name="object 492"/>
          <p:cNvSpPr/>
          <p:nvPr/>
        </p:nvSpPr>
        <p:spPr>
          <a:xfrm>
            <a:off x="9358710" y="5003618"/>
            <a:ext cx="351997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4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2" name="object 493"/>
          <p:cNvSpPr/>
          <p:nvPr/>
        </p:nvSpPr>
        <p:spPr>
          <a:xfrm>
            <a:off x="8702708" y="5003618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3" name="object 494"/>
          <p:cNvSpPr/>
          <p:nvPr/>
        </p:nvSpPr>
        <p:spPr>
          <a:xfrm>
            <a:off x="8702708" y="4919169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4" name="object 495"/>
          <p:cNvSpPr/>
          <p:nvPr/>
        </p:nvSpPr>
        <p:spPr>
          <a:xfrm>
            <a:off x="8894728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5" name="object 496"/>
          <p:cNvSpPr/>
          <p:nvPr/>
        </p:nvSpPr>
        <p:spPr>
          <a:xfrm>
            <a:off x="9214681" y="4889441"/>
            <a:ext cx="0" cy="56706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507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6" name="object 497"/>
          <p:cNvSpPr/>
          <p:nvPr/>
        </p:nvSpPr>
        <p:spPr>
          <a:xfrm>
            <a:off x="9214681" y="52570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7" name="object 498"/>
          <p:cNvSpPr/>
          <p:nvPr/>
        </p:nvSpPr>
        <p:spPr>
          <a:xfrm>
            <a:off x="9534514" y="4889442"/>
            <a:ext cx="0" cy="198471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596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8" name="object 499"/>
          <p:cNvSpPr/>
          <p:nvPr/>
        </p:nvSpPr>
        <p:spPr>
          <a:xfrm>
            <a:off x="9534514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799" name="object 500"/>
          <p:cNvSpPr/>
          <p:nvPr/>
        </p:nvSpPr>
        <p:spPr>
          <a:xfrm>
            <a:off x="9854565" y="488944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0" name="object 501"/>
          <p:cNvSpPr/>
          <p:nvPr/>
        </p:nvSpPr>
        <p:spPr>
          <a:xfrm>
            <a:off x="9854565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1" name="object 502"/>
          <p:cNvSpPr/>
          <p:nvPr/>
        </p:nvSpPr>
        <p:spPr>
          <a:xfrm>
            <a:off x="10174421" y="4889441"/>
            <a:ext cx="0" cy="161612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2" name="object 503"/>
          <p:cNvSpPr/>
          <p:nvPr/>
        </p:nvSpPr>
        <p:spPr>
          <a:xfrm>
            <a:off x="10174421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3" name="object 504"/>
          <p:cNvSpPr/>
          <p:nvPr/>
        </p:nvSpPr>
        <p:spPr>
          <a:xfrm>
            <a:off x="9070726" y="4946090"/>
            <a:ext cx="288880" cy="311174"/>
          </a:xfrm>
          <a:custGeom>
            <a:avLst/>
            <a:gdLst/>
            <a:ahLst/>
            <a:cxnLst/>
            <a:rect l="l" t="t" r="r" b="b"/>
            <a:pathLst>
              <a:path w="151129" h="278764">
                <a:moveTo>
                  <a:pt x="0" y="0"/>
                </a:moveTo>
                <a:lnTo>
                  <a:pt x="150660" y="0"/>
                </a:lnTo>
                <a:lnTo>
                  <a:pt x="150660" y="278561"/>
                </a:lnTo>
                <a:lnTo>
                  <a:pt x="0" y="278561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7" name="object 508"/>
          <p:cNvSpPr/>
          <p:nvPr/>
        </p:nvSpPr>
        <p:spPr>
          <a:xfrm>
            <a:off x="8702708" y="4889442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1" name="object 512"/>
          <p:cNvSpPr/>
          <p:nvPr/>
        </p:nvSpPr>
        <p:spPr>
          <a:xfrm>
            <a:off x="8702708" y="4586362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2" name="object 513"/>
          <p:cNvSpPr/>
          <p:nvPr/>
        </p:nvSpPr>
        <p:spPr>
          <a:xfrm>
            <a:off x="8702708" y="4586362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3" name="object 514"/>
          <p:cNvSpPr txBox="1"/>
          <p:nvPr/>
        </p:nvSpPr>
        <p:spPr>
          <a:xfrm>
            <a:off x="8702166" y="4572141"/>
            <a:ext cx="17372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43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Cum.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carbon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stored</a:t>
            </a:r>
            <a:endParaRPr lang="de-DE" sz="1050" spc="5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2700" marR="5080" indent="1143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2015−210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(Gt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CO2)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7" name="object 518"/>
          <p:cNvSpPr/>
          <p:nvPr/>
        </p:nvSpPr>
        <p:spPr>
          <a:xfrm>
            <a:off x="8702708" y="3836340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8" name="object 519"/>
          <p:cNvSpPr/>
          <p:nvPr/>
        </p:nvSpPr>
        <p:spPr>
          <a:xfrm>
            <a:off x="8702708" y="3836340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1" name="object 522"/>
          <p:cNvSpPr/>
          <p:nvPr/>
        </p:nvSpPr>
        <p:spPr>
          <a:xfrm>
            <a:off x="8702708" y="3086418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2" name="object 523"/>
          <p:cNvSpPr/>
          <p:nvPr/>
        </p:nvSpPr>
        <p:spPr>
          <a:xfrm>
            <a:off x="8702708" y="3086418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3" name="object 524"/>
          <p:cNvSpPr txBox="1"/>
          <p:nvPr/>
        </p:nvSpPr>
        <p:spPr>
          <a:xfrm>
            <a:off x="8864590" y="3081007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Energ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Pric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e 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Inc.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03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(%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of 2015)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29" name="object 530"/>
          <p:cNvSpPr/>
          <p:nvPr/>
        </p:nvSpPr>
        <p:spPr>
          <a:xfrm>
            <a:off x="8702708" y="1586431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0" name="object 531"/>
          <p:cNvSpPr/>
          <p:nvPr/>
        </p:nvSpPr>
        <p:spPr>
          <a:xfrm>
            <a:off x="8702708" y="1586431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1" name="object 532"/>
          <p:cNvSpPr txBox="1"/>
          <p:nvPr/>
        </p:nvSpPr>
        <p:spPr>
          <a:xfrm>
            <a:off x="8935583" y="1581051"/>
            <a:ext cx="1247507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970"/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W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ater withd</a:t>
            </a:r>
            <a:r>
              <a:rPr sz="1050" spc="-10" dirty="0">
                <a:solidFill>
                  <a:srgbClr val="1A1A1A"/>
                </a:solidFill>
                <a:latin typeface="Arial"/>
                <a:cs typeface="Arial"/>
              </a:rPr>
              <a:t>raw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al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2700" marR="5080" indent="13970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(1000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km³/yr)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34" name="object 535"/>
          <p:cNvSpPr/>
          <p:nvPr/>
        </p:nvSpPr>
        <p:spPr>
          <a:xfrm>
            <a:off x="8702708" y="836395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5" name="object 536"/>
          <p:cNvSpPr/>
          <p:nvPr/>
        </p:nvSpPr>
        <p:spPr>
          <a:xfrm>
            <a:off x="8702708" y="836395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6" name="object 537"/>
          <p:cNvSpPr txBox="1"/>
          <p:nvPr/>
        </p:nvSpPr>
        <p:spPr>
          <a:xfrm>
            <a:off x="8696762" y="883271"/>
            <a:ext cx="1677448" cy="27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F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ossil 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ressource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-20" dirty="0" err="1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xt</a:t>
            </a:r>
            <a:r>
              <a:rPr sz="1050" spc="-40" dirty="0" err="1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(EJ/yr)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43" name="object 544"/>
          <p:cNvSpPr/>
          <p:nvPr/>
        </p:nvSpPr>
        <p:spPr>
          <a:xfrm>
            <a:off x="8894728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4" name="object 545"/>
          <p:cNvSpPr/>
          <p:nvPr/>
        </p:nvSpPr>
        <p:spPr>
          <a:xfrm>
            <a:off x="921468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5" name="object 546"/>
          <p:cNvSpPr/>
          <p:nvPr/>
        </p:nvSpPr>
        <p:spPr>
          <a:xfrm>
            <a:off x="9534514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6" name="object 547"/>
          <p:cNvSpPr/>
          <p:nvPr/>
        </p:nvSpPr>
        <p:spPr>
          <a:xfrm>
            <a:off x="9854565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7" name="object 548"/>
          <p:cNvSpPr/>
          <p:nvPr/>
        </p:nvSpPr>
        <p:spPr>
          <a:xfrm>
            <a:off x="1017442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0" name="object 381"/>
          <p:cNvSpPr/>
          <p:nvPr/>
        </p:nvSpPr>
        <p:spPr>
          <a:xfrm>
            <a:off x="10315978" y="293945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1" name="object 382"/>
          <p:cNvSpPr/>
          <p:nvPr/>
        </p:nvSpPr>
        <p:spPr>
          <a:xfrm>
            <a:off x="9995928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2" name="object 383"/>
          <p:cNvSpPr/>
          <p:nvPr/>
        </p:nvSpPr>
        <p:spPr>
          <a:xfrm>
            <a:off x="9675901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3" name="object 384"/>
          <p:cNvSpPr/>
          <p:nvPr/>
        </p:nvSpPr>
        <p:spPr>
          <a:xfrm>
            <a:off x="9356044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4" name="object 385"/>
          <p:cNvSpPr/>
          <p:nvPr/>
        </p:nvSpPr>
        <p:spPr>
          <a:xfrm>
            <a:off x="9035995" y="293945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5" name="object 386"/>
          <p:cNvSpPr/>
          <p:nvPr/>
        </p:nvSpPr>
        <p:spPr>
          <a:xfrm>
            <a:off x="8700044" y="2939453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6" name="object 387"/>
          <p:cNvSpPr/>
          <p:nvPr/>
        </p:nvSpPr>
        <p:spPr>
          <a:xfrm>
            <a:off x="10315978" y="2813027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7" name="object 388"/>
          <p:cNvSpPr/>
          <p:nvPr/>
        </p:nvSpPr>
        <p:spPr>
          <a:xfrm>
            <a:off x="9995928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8" name="object 389"/>
          <p:cNvSpPr/>
          <p:nvPr/>
        </p:nvSpPr>
        <p:spPr>
          <a:xfrm>
            <a:off x="9675901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99" name="object 390"/>
          <p:cNvSpPr/>
          <p:nvPr/>
        </p:nvSpPr>
        <p:spPr>
          <a:xfrm>
            <a:off x="9356044" y="2813027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0" name="object 391"/>
          <p:cNvSpPr/>
          <p:nvPr/>
        </p:nvSpPr>
        <p:spPr>
          <a:xfrm>
            <a:off x="8700044" y="2813027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1" name="object 395"/>
          <p:cNvSpPr/>
          <p:nvPr/>
        </p:nvSpPr>
        <p:spPr>
          <a:xfrm>
            <a:off x="8700044" y="3002637"/>
            <a:ext cx="1664099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39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2" name="object 396"/>
          <p:cNvSpPr/>
          <p:nvPr/>
        </p:nvSpPr>
        <p:spPr>
          <a:xfrm>
            <a:off x="10315978" y="2876325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0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3" name="object 397"/>
          <p:cNvSpPr/>
          <p:nvPr/>
        </p:nvSpPr>
        <p:spPr>
          <a:xfrm>
            <a:off x="9995928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4" name="object 398"/>
          <p:cNvSpPr/>
          <p:nvPr/>
        </p:nvSpPr>
        <p:spPr>
          <a:xfrm>
            <a:off x="9675901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5" name="object 399"/>
          <p:cNvSpPr/>
          <p:nvPr/>
        </p:nvSpPr>
        <p:spPr>
          <a:xfrm>
            <a:off x="9356044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6" name="object 400"/>
          <p:cNvSpPr/>
          <p:nvPr/>
        </p:nvSpPr>
        <p:spPr>
          <a:xfrm>
            <a:off x="9035995" y="2876325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7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7" name="object 401"/>
          <p:cNvSpPr/>
          <p:nvPr/>
        </p:nvSpPr>
        <p:spPr>
          <a:xfrm>
            <a:off x="8700044" y="2876325"/>
            <a:ext cx="48551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09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8" name="object 404"/>
          <p:cNvSpPr/>
          <p:nvPr/>
        </p:nvSpPr>
        <p:spPr>
          <a:xfrm>
            <a:off x="9675901" y="274984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09" name="object 405"/>
          <p:cNvSpPr/>
          <p:nvPr/>
        </p:nvSpPr>
        <p:spPr>
          <a:xfrm>
            <a:off x="9356044" y="2749843"/>
            <a:ext cx="32772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7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0" name="object 406"/>
          <p:cNvSpPr/>
          <p:nvPr/>
        </p:nvSpPr>
        <p:spPr>
          <a:xfrm>
            <a:off x="8700044" y="2749843"/>
            <a:ext cx="368991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1" name="object 408"/>
          <p:cNvSpPr/>
          <p:nvPr/>
        </p:nvSpPr>
        <p:spPr>
          <a:xfrm>
            <a:off x="8892063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2" name="object 410"/>
          <p:cNvSpPr/>
          <p:nvPr/>
        </p:nvSpPr>
        <p:spPr>
          <a:xfrm>
            <a:off x="9212017" y="300262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3" name="object 412"/>
          <p:cNvSpPr/>
          <p:nvPr/>
        </p:nvSpPr>
        <p:spPr>
          <a:xfrm>
            <a:off x="9531850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4" name="object 414"/>
          <p:cNvSpPr/>
          <p:nvPr/>
        </p:nvSpPr>
        <p:spPr>
          <a:xfrm>
            <a:off x="9851901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5" name="object 416"/>
          <p:cNvSpPr/>
          <p:nvPr/>
        </p:nvSpPr>
        <p:spPr>
          <a:xfrm>
            <a:off x="10171756" y="30026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6" name="object 417"/>
          <p:cNvSpPr/>
          <p:nvPr/>
        </p:nvSpPr>
        <p:spPr>
          <a:xfrm>
            <a:off x="8748012" y="2714263"/>
            <a:ext cx="288880" cy="288800"/>
          </a:xfrm>
          <a:custGeom>
            <a:avLst/>
            <a:gdLst/>
            <a:ahLst/>
            <a:cxnLst/>
            <a:rect l="l" t="t" r="r" b="b"/>
            <a:pathLst>
              <a:path w="151129" h="137160">
                <a:moveTo>
                  <a:pt x="0" y="0"/>
                </a:moveTo>
                <a:lnTo>
                  <a:pt x="150660" y="0"/>
                </a:lnTo>
                <a:lnTo>
                  <a:pt x="150660" y="136779"/>
                </a:lnTo>
                <a:lnTo>
                  <a:pt x="0" y="1367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17" name="object 418"/>
          <p:cNvSpPr/>
          <p:nvPr/>
        </p:nvSpPr>
        <p:spPr>
          <a:xfrm>
            <a:off x="9068061" y="2667161"/>
            <a:ext cx="288880" cy="335490"/>
          </a:xfrm>
          <a:custGeom>
            <a:avLst/>
            <a:gdLst/>
            <a:ahLst/>
            <a:cxnLst/>
            <a:rect l="l" t="t" r="r" b="b"/>
            <a:pathLst>
              <a:path w="151129" h="249555">
                <a:moveTo>
                  <a:pt x="0" y="0"/>
                </a:moveTo>
                <a:lnTo>
                  <a:pt x="150660" y="0"/>
                </a:lnTo>
                <a:lnTo>
                  <a:pt x="150660" y="249529"/>
                </a:lnTo>
                <a:lnTo>
                  <a:pt x="0" y="2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1" name="object 422"/>
          <p:cNvSpPr/>
          <p:nvPr/>
        </p:nvSpPr>
        <p:spPr>
          <a:xfrm>
            <a:off x="8700044" y="2635042"/>
            <a:ext cx="1664099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394" y="0"/>
                </a:lnTo>
                <a:lnTo>
                  <a:pt x="870394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2" name="object 522"/>
          <p:cNvSpPr/>
          <p:nvPr/>
        </p:nvSpPr>
        <p:spPr>
          <a:xfrm>
            <a:off x="8700044" y="2331963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3" name="object 523"/>
          <p:cNvSpPr/>
          <p:nvPr/>
        </p:nvSpPr>
        <p:spPr>
          <a:xfrm>
            <a:off x="8700044" y="2331963"/>
            <a:ext cx="1664099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394" y="0"/>
                </a:lnTo>
                <a:lnTo>
                  <a:pt x="870394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024" name="object 524"/>
          <p:cNvSpPr txBox="1"/>
          <p:nvPr/>
        </p:nvSpPr>
        <p:spPr>
          <a:xfrm>
            <a:off x="8861925" y="2320837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Fertilizer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use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2030 (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N2/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yr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29" name="object 524"/>
          <p:cNvSpPr txBox="1"/>
          <p:nvPr/>
        </p:nvSpPr>
        <p:spPr>
          <a:xfrm>
            <a:off x="8864590" y="3825238"/>
            <a:ext cx="138371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 algn="ctr"/>
            <a:r>
              <a:rPr lang="en-US" sz="1050" dirty="0" err="1">
                <a:solidFill>
                  <a:srgbClr val="1A1A1A"/>
                </a:solidFill>
                <a:latin typeface="Arial"/>
                <a:cs typeface="Arial"/>
              </a:rPr>
              <a:t>Long</a:t>
            </a:r>
            <a:r>
              <a:rPr lang="en-US" sz="1050" spc="-85" dirty="0" err="1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lang="en-US" sz="1050" dirty="0" err="1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lang="en-US" sz="1050" spc="15" dirty="0" err="1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lang="en-US" sz="1050" spc="10" dirty="0" err="1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 Cost</a:t>
            </a:r>
          </a:p>
          <a:p>
            <a:pPr marL="56515" marR="5080" indent="-44450" algn="ctr"/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2050−210</a:t>
            </a:r>
            <a:r>
              <a:rPr lang="en-US"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lang="en-US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en-US" sz="1050" spc="5" dirty="0">
                <a:solidFill>
                  <a:srgbClr val="1A1A1A"/>
                </a:solidFill>
                <a:latin typeface="Arial"/>
                <a:cs typeface="Arial"/>
              </a:rPr>
              <a:t>(%)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354" name="object 55"/>
          <p:cNvSpPr/>
          <p:nvPr/>
        </p:nvSpPr>
        <p:spPr>
          <a:xfrm>
            <a:off x="7643467" y="1446267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5" name="object 56"/>
          <p:cNvSpPr/>
          <p:nvPr/>
        </p:nvSpPr>
        <p:spPr>
          <a:xfrm>
            <a:off x="7303288" y="14462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6" name="object 57"/>
          <p:cNvSpPr/>
          <p:nvPr/>
        </p:nvSpPr>
        <p:spPr>
          <a:xfrm>
            <a:off x="6962930" y="14462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7" name="object 58"/>
          <p:cNvSpPr/>
          <p:nvPr/>
        </p:nvSpPr>
        <p:spPr>
          <a:xfrm>
            <a:off x="6605507" y="144626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8" name="object 59"/>
          <p:cNvSpPr/>
          <p:nvPr/>
        </p:nvSpPr>
        <p:spPr>
          <a:xfrm>
            <a:off x="6962931" y="1324491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59" name="object 60"/>
          <p:cNvSpPr/>
          <p:nvPr/>
        </p:nvSpPr>
        <p:spPr>
          <a:xfrm>
            <a:off x="6605507" y="1324491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0" name="object 61"/>
          <p:cNvSpPr/>
          <p:nvPr/>
        </p:nvSpPr>
        <p:spPr>
          <a:xfrm>
            <a:off x="6962931" y="1202659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1" name="object 62"/>
          <p:cNvSpPr/>
          <p:nvPr/>
        </p:nvSpPr>
        <p:spPr>
          <a:xfrm>
            <a:off x="6605507" y="120265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2" name="object 63"/>
          <p:cNvSpPr/>
          <p:nvPr/>
        </p:nvSpPr>
        <p:spPr>
          <a:xfrm>
            <a:off x="6605507" y="1507184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3" name="object 64"/>
          <p:cNvSpPr/>
          <p:nvPr/>
        </p:nvSpPr>
        <p:spPr>
          <a:xfrm>
            <a:off x="6962931" y="1385352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4" name="object 65"/>
          <p:cNvSpPr/>
          <p:nvPr/>
        </p:nvSpPr>
        <p:spPr>
          <a:xfrm>
            <a:off x="6605507" y="138535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5" name="object 66"/>
          <p:cNvSpPr/>
          <p:nvPr/>
        </p:nvSpPr>
        <p:spPr>
          <a:xfrm>
            <a:off x="6962931" y="1263575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6" name="object 67"/>
          <p:cNvSpPr/>
          <p:nvPr/>
        </p:nvSpPr>
        <p:spPr>
          <a:xfrm>
            <a:off x="6605507" y="1263575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7" name="object 68"/>
          <p:cNvSpPr/>
          <p:nvPr/>
        </p:nvSpPr>
        <p:spPr>
          <a:xfrm>
            <a:off x="6605507" y="1141743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8" name="object 69"/>
          <p:cNvSpPr/>
          <p:nvPr/>
        </p:nvSpPr>
        <p:spPr>
          <a:xfrm>
            <a:off x="6809727" y="113947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69" name="object 70"/>
          <p:cNvSpPr/>
          <p:nvPr/>
        </p:nvSpPr>
        <p:spPr>
          <a:xfrm>
            <a:off x="6809727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0" name="object 71"/>
          <p:cNvSpPr/>
          <p:nvPr/>
        </p:nvSpPr>
        <p:spPr>
          <a:xfrm>
            <a:off x="7150111" y="1139474"/>
            <a:ext cx="0" cy="2410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8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1" name="object 72"/>
          <p:cNvSpPr/>
          <p:nvPr/>
        </p:nvSpPr>
        <p:spPr>
          <a:xfrm>
            <a:off x="7150111" y="150717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2" name="object 73"/>
          <p:cNvSpPr/>
          <p:nvPr/>
        </p:nvSpPr>
        <p:spPr>
          <a:xfrm>
            <a:off x="7490287" y="1139474"/>
            <a:ext cx="0" cy="266518"/>
          </a:xfrm>
          <a:custGeom>
            <a:avLst/>
            <a:gdLst/>
            <a:ahLst/>
            <a:cxnLst/>
            <a:rect l="l" t="t" r="r" b="b"/>
            <a:pathLst>
              <a:path h="238759">
                <a:moveTo>
                  <a:pt x="0" y="0"/>
                </a:moveTo>
                <a:lnTo>
                  <a:pt x="0" y="23851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3" name="object 74"/>
          <p:cNvSpPr/>
          <p:nvPr/>
        </p:nvSpPr>
        <p:spPr>
          <a:xfrm>
            <a:off x="7490287" y="150717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4" name="object 75"/>
          <p:cNvSpPr/>
          <p:nvPr/>
        </p:nvSpPr>
        <p:spPr>
          <a:xfrm>
            <a:off x="7830647" y="1139475"/>
            <a:ext cx="0" cy="289199"/>
          </a:xfrm>
          <a:custGeom>
            <a:avLst/>
            <a:gdLst/>
            <a:ahLst/>
            <a:cxnLst/>
            <a:rect l="l" t="t" r="r" b="b"/>
            <a:pathLst>
              <a:path h="259080">
                <a:moveTo>
                  <a:pt x="0" y="0"/>
                </a:moveTo>
                <a:lnTo>
                  <a:pt x="0" y="25881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5" name="object 76"/>
          <p:cNvSpPr/>
          <p:nvPr/>
        </p:nvSpPr>
        <p:spPr>
          <a:xfrm>
            <a:off x="7830647" y="150718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6" name="object 77"/>
          <p:cNvSpPr/>
          <p:nvPr/>
        </p:nvSpPr>
        <p:spPr>
          <a:xfrm>
            <a:off x="8170824" y="1139475"/>
            <a:ext cx="0" cy="385601"/>
          </a:xfrm>
          <a:custGeom>
            <a:avLst/>
            <a:gdLst/>
            <a:ahLst/>
            <a:cxnLst/>
            <a:rect l="l" t="t" r="r" b="b"/>
            <a:pathLst>
              <a:path h="345440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7" name="object 78"/>
          <p:cNvSpPr/>
          <p:nvPr/>
        </p:nvSpPr>
        <p:spPr>
          <a:xfrm>
            <a:off x="6656654" y="1157040"/>
            <a:ext cx="307233" cy="350159"/>
          </a:xfrm>
          <a:custGeom>
            <a:avLst/>
            <a:gdLst/>
            <a:ahLst/>
            <a:cxnLst/>
            <a:rect l="l" t="t" r="r" b="b"/>
            <a:pathLst>
              <a:path w="151129" h="313690">
                <a:moveTo>
                  <a:pt x="0" y="0"/>
                </a:moveTo>
                <a:lnTo>
                  <a:pt x="150660" y="0"/>
                </a:lnTo>
                <a:lnTo>
                  <a:pt x="150660" y="313677"/>
                </a:lnTo>
                <a:lnTo>
                  <a:pt x="0" y="31367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78" name="object 79"/>
          <p:cNvSpPr/>
          <p:nvPr/>
        </p:nvSpPr>
        <p:spPr>
          <a:xfrm>
            <a:off x="6996907" y="1380419"/>
            <a:ext cx="307233" cy="126879"/>
          </a:xfrm>
          <a:custGeom>
            <a:avLst/>
            <a:gdLst/>
            <a:ahLst/>
            <a:cxnLst/>
            <a:rect l="l" t="t" r="r" b="b"/>
            <a:pathLst>
              <a:path w="151129" h="113665">
                <a:moveTo>
                  <a:pt x="0" y="0"/>
                </a:moveTo>
                <a:lnTo>
                  <a:pt x="150710" y="0"/>
                </a:lnTo>
                <a:lnTo>
                  <a:pt x="150710" y="113550"/>
                </a:lnTo>
                <a:lnTo>
                  <a:pt x="0" y="113550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2" name="object 83"/>
          <p:cNvSpPr/>
          <p:nvPr/>
        </p:nvSpPr>
        <p:spPr>
          <a:xfrm>
            <a:off x="6605507" y="1139475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4" name="object 85"/>
          <p:cNvSpPr/>
          <p:nvPr/>
        </p:nvSpPr>
        <p:spPr>
          <a:xfrm>
            <a:off x="7983849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5" name="object 86"/>
          <p:cNvSpPr/>
          <p:nvPr/>
        </p:nvSpPr>
        <p:spPr>
          <a:xfrm>
            <a:off x="7643466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6" name="object 87"/>
          <p:cNvSpPr/>
          <p:nvPr/>
        </p:nvSpPr>
        <p:spPr>
          <a:xfrm>
            <a:off x="7303288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7" name="object 88"/>
          <p:cNvSpPr/>
          <p:nvPr/>
        </p:nvSpPr>
        <p:spPr>
          <a:xfrm>
            <a:off x="6962930" y="221328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8" name="object 89"/>
          <p:cNvSpPr/>
          <p:nvPr/>
        </p:nvSpPr>
        <p:spPr>
          <a:xfrm>
            <a:off x="6605507" y="221328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89" name="object 90"/>
          <p:cNvSpPr/>
          <p:nvPr/>
        </p:nvSpPr>
        <p:spPr>
          <a:xfrm>
            <a:off x="7303289" y="2125520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02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0" name="object 91"/>
          <p:cNvSpPr/>
          <p:nvPr/>
        </p:nvSpPr>
        <p:spPr>
          <a:xfrm>
            <a:off x="6962930" y="212552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1" name="object 92"/>
          <p:cNvSpPr/>
          <p:nvPr/>
        </p:nvSpPr>
        <p:spPr>
          <a:xfrm>
            <a:off x="6605507" y="212552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2" name="object 93"/>
          <p:cNvSpPr/>
          <p:nvPr/>
        </p:nvSpPr>
        <p:spPr>
          <a:xfrm>
            <a:off x="6962931" y="2037697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3" name="object 94"/>
          <p:cNvSpPr/>
          <p:nvPr/>
        </p:nvSpPr>
        <p:spPr>
          <a:xfrm>
            <a:off x="6605507" y="203769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4" name="object 95"/>
          <p:cNvSpPr/>
          <p:nvPr/>
        </p:nvSpPr>
        <p:spPr>
          <a:xfrm>
            <a:off x="6962931" y="1949859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5" name="object 96"/>
          <p:cNvSpPr/>
          <p:nvPr/>
        </p:nvSpPr>
        <p:spPr>
          <a:xfrm>
            <a:off x="6605507" y="194985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6" name="object 97"/>
          <p:cNvSpPr/>
          <p:nvPr/>
        </p:nvSpPr>
        <p:spPr>
          <a:xfrm>
            <a:off x="6605507" y="2257092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7" name="object 98"/>
          <p:cNvSpPr/>
          <p:nvPr/>
        </p:nvSpPr>
        <p:spPr>
          <a:xfrm>
            <a:off x="7983850" y="2169439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8" name="object 99"/>
          <p:cNvSpPr/>
          <p:nvPr/>
        </p:nvSpPr>
        <p:spPr>
          <a:xfrm>
            <a:off x="7643466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99" name="object 100"/>
          <p:cNvSpPr/>
          <p:nvPr/>
        </p:nvSpPr>
        <p:spPr>
          <a:xfrm>
            <a:off x="7303288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0" name="object 101"/>
          <p:cNvSpPr/>
          <p:nvPr/>
        </p:nvSpPr>
        <p:spPr>
          <a:xfrm>
            <a:off x="6962930" y="216943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1" name="object 102"/>
          <p:cNvSpPr/>
          <p:nvPr/>
        </p:nvSpPr>
        <p:spPr>
          <a:xfrm>
            <a:off x="6605507" y="216943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2" name="object 103"/>
          <p:cNvSpPr/>
          <p:nvPr/>
        </p:nvSpPr>
        <p:spPr>
          <a:xfrm>
            <a:off x="7303289" y="2081602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202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3" name="object 104"/>
          <p:cNvSpPr/>
          <p:nvPr/>
        </p:nvSpPr>
        <p:spPr>
          <a:xfrm>
            <a:off x="6962930" y="2081602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4" name="object 105"/>
          <p:cNvSpPr/>
          <p:nvPr/>
        </p:nvSpPr>
        <p:spPr>
          <a:xfrm>
            <a:off x="6605507" y="208160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5" name="object 106"/>
          <p:cNvSpPr/>
          <p:nvPr/>
        </p:nvSpPr>
        <p:spPr>
          <a:xfrm>
            <a:off x="6962931" y="1993778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26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6" name="object 107"/>
          <p:cNvSpPr/>
          <p:nvPr/>
        </p:nvSpPr>
        <p:spPr>
          <a:xfrm>
            <a:off x="6605507" y="1993778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7" name="object 108"/>
          <p:cNvSpPr/>
          <p:nvPr/>
        </p:nvSpPr>
        <p:spPr>
          <a:xfrm>
            <a:off x="6605507" y="1905955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8" name="object 109"/>
          <p:cNvSpPr/>
          <p:nvPr/>
        </p:nvSpPr>
        <p:spPr>
          <a:xfrm>
            <a:off x="6809727" y="1889511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7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09" name="object 110"/>
          <p:cNvSpPr/>
          <p:nvPr/>
        </p:nvSpPr>
        <p:spPr>
          <a:xfrm>
            <a:off x="6809727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0" name="object 111"/>
          <p:cNvSpPr/>
          <p:nvPr/>
        </p:nvSpPr>
        <p:spPr>
          <a:xfrm>
            <a:off x="7150111" y="1889511"/>
            <a:ext cx="0" cy="172953"/>
          </a:xfrm>
          <a:custGeom>
            <a:avLst/>
            <a:gdLst/>
            <a:ahLst/>
            <a:cxnLst/>
            <a:rect l="l" t="t" r="r" b="b"/>
            <a:pathLst>
              <a:path h="154940">
                <a:moveTo>
                  <a:pt x="0" y="0"/>
                </a:moveTo>
                <a:lnTo>
                  <a:pt x="0" y="15482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1" name="object 112"/>
          <p:cNvSpPr/>
          <p:nvPr/>
        </p:nvSpPr>
        <p:spPr>
          <a:xfrm>
            <a:off x="7150111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2" name="object 113"/>
          <p:cNvSpPr/>
          <p:nvPr/>
        </p:nvSpPr>
        <p:spPr>
          <a:xfrm>
            <a:off x="7490287" y="1889511"/>
            <a:ext cx="0" cy="22469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01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3" name="object 114"/>
          <p:cNvSpPr/>
          <p:nvPr/>
        </p:nvSpPr>
        <p:spPr>
          <a:xfrm>
            <a:off x="7490287" y="225710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6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4" name="object 115"/>
          <p:cNvSpPr/>
          <p:nvPr/>
        </p:nvSpPr>
        <p:spPr>
          <a:xfrm>
            <a:off x="7830647" y="1889510"/>
            <a:ext cx="0" cy="218318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24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5" name="object 116"/>
          <p:cNvSpPr/>
          <p:nvPr/>
        </p:nvSpPr>
        <p:spPr>
          <a:xfrm>
            <a:off x="7830647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6" name="object 117"/>
          <p:cNvSpPr/>
          <p:nvPr/>
        </p:nvSpPr>
        <p:spPr>
          <a:xfrm>
            <a:off x="8170824" y="1889510"/>
            <a:ext cx="0" cy="277150"/>
          </a:xfrm>
          <a:custGeom>
            <a:avLst/>
            <a:gdLst/>
            <a:ahLst/>
            <a:cxnLst/>
            <a:rect l="l" t="t" r="r" b="b"/>
            <a:pathLst>
              <a:path h="248284">
                <a:moveTo>
                  <a:pt x="0" y="0"/>
                </a:moveTo>
                <a:lnTo>
                  <a:pt x="0" y="2477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7" name="object 118"/>
          <p:cNvSpPr/>
          <p:nvPr/>
        </p:nvSpPr>
        <p:spPr>
          <a:xfrm>
            <a:off x="8170824" y="2257093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7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8" name="object 119"/>
          <p:cNvSpPr/>
          <p:nvPr/>
        </p:nvSpPr>
        <p:spPr>
          <a:xfrm>
            <a:off x="6656654" y="1907004"/>
            <a:ext cx="307233" cy="350159"/>
          </a:xfrm>
          <a:custGeom>
            <a:avLst/>
            <a:gdLst/>
            <a:ahLst/>
            <a:cxnLst/>
            <a:rect l="l" t="t" r="r" b="b"/>
            <a:pathLst>
              <a:path w="151129" h="313690">
                <a:moveTo>
                  <a:pt x="0" y="0"/>
                </a:moveTo>
                <a:lnTo>
                  <a:pt x="150660" y="0"/>
                </a:lnTo>
                <a:lnTo>
                  <a:pt x="150660" y="313626"/>
                </a:lnTo>
                <a:lnTo>
                  <a:pt x="0" y="3136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19" name="object 120"/>
          <p:cNvSpPr/>
          <p:nvPr/>
        </p:nvSpPr>
        <p:spPr>
          <a:xfrm>
            <a:off x="6996907" y="2062336"/>
            <a:ext cx="307233" cy="194927"/>
          </a:xfrm>
          <a:custGeom>
            <a:avLst/>
            <a:gdLst/>
            <a:ahLst/>
            <a:cxnLst/>
            <a:rect l="l" t="t" r="r" b="b"/>
            <a:pathLst>
              <a:path w="151129" h="174625">
                <a:moveTo>
                  <a:pt x="0" y="0"/>
                </a:moveTo>
                <a:lnTo>
                  <a:pt x="150710" y="0"/>
                </a:lnTo>
                <a:lnTo>
                  <a:pt x="150710" y="174472"/>
                </a:lnTo>
                <a:lnTo>
                  <a:pt x="0" y="174472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3" name="object 124"/>
          <p:cNvSpPr/>
          <p:nvPr/>
        </p:nvSpPr>
        <p:spPr>
          <a:xfrm>
            <a:off x="6605507" y="1889511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40">
                <a:moveTo>
                  <a:pt x="0" y="0"/>
                </a:moveTo>
                <a:lnTo>
                  <a:pt x="870445" y="0"/>
                </a:lnTo>
                <a:lnTo>
                  <a:pt x="870445" y="345071"/>
                </a:lnTo>
              </a:path>
              <a:path w="870585" h="345440">
                <a:moveTo>
                  <a:pt x="0" y="345071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5" name="object 126"/>
          <p:cNvSpPr/>
          <p:nvPr/>
        </p:nvSpPr>
        <p:spPr>
          <a:xfrm>
            <a:off x="7983849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6" name="object 127"/>
          <p:cNvSpPr/>
          <p:nvPr/>
        </p:nvSpPr>
        <p:spPr>
          <a:xfrm>
            <a:off x="7643466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7" name="object 128"/>
          <p:cNvSpPr/>
          <p:nvPr/>
        </p:nvSpPr>
        <p:spPr>
          <a:xfrm>
            <a:off x="7303288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8" name="object 129"/>
          <p:cNvSpPr/>
          <p:nvPr/>
        </p:nvSpPr>
        <p:spPr>
          <a:xfrm>
            <a:off x="6962930" y="2962656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29" name="object 130"/>
          <p:cNvSpPr/>
          <p:nvPr/>
        </p:nvSpPr>
        <p:spPr>
          <a:xfrm>
            <a:off x="6605507" y="2962656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0" name="object 131"/>
          <p:cNvSpPr/>
          <p:nvPr/>
        </p:nvSpPr>
        <p:spPr>
          <a:xfrm>
            <a:off x="7983850" y="2873599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1" name="object 132"/>
          <p:cNvSpPr/>
          <p:nvPr/>
        </p:nvSpPr>
        <p:spPr>
          <a:xfrm>
            <a:off x="7303288" y="2873599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2" name="object 133"/>
          <p:cNvSpPr/>
          <p:nvPr/>
        </p:nvSpPr>
        <p:spPr>
          <a:xfrm>
            <a:off x="6962930" y="2873599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3" name="object 134"/>
          <p:cNvSpPr/>
          <p:nvPr/>
        </p:nvSpPr>
        <p:spPr>
          <a:xfrm>
            <a:off x="6605507" y="2873599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4" name="object 135"/>
          <p:cNvSpPr/>
          <p:nvPr/>
        </p:nvSpPr>
        <p:spPr>
          <a:xfrm>
            <a:off x="7983850" y="2784557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5" name="object 136"/>
          <p:cNvSpPr/>
          <p:nvPr/>
        </p:nvSpPr>
        <p:spPr>
          <a:xfrm>
            <a:off x="7303288" y="2784557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6" name="object 137"/>
          <p:cNvSpPr/>
          <p:nvPr/>
        </p:nvSpPr>
        <p:spPr>
          <a:xfrm>
            <a:off x="6962930" y="278455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7" name="object 138"/>
          <p:cNvSpPr/>
          <p:nvPr/>
        </p:nvSpPr>
        <p:spPr>
          <a:xfrm>
            <a:off x="6605507" y="2784557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8" name="object 139"/>
          <p:cNvSpPr/>
          <p:nvPr/>
        </p:nvSpPr>
        <p:spPr>
          <a:xfrm>
            <a:off x="7983850" y="26956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39" name="object 140"/>
          <p:cNvSpPr/>
          <p:nvPr/>
        </p:nvSpPr>
        <p:spPr>
          <a:xfrm>
            <a:off x="7303288" y="269562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0" name="object 141"/>
          <p:cNvSpPr/>
          <p:nvPr/>
        </p:nvSpPr>
        <p:spPr>
          <a:xfrm>
            <a:off x="6962930" y="2695628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1" name="object 142"/>
          <p:cNvSpPr/>
          <p:nvPr/>
        </p:nvSpPr>
        <p:spPr>
          <a:xfrm>
            <a:off x="6605507" y="2695628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2" name="object 143"/>
          <p:cNvSpPr/>
          <p:nvPr/>
        </p:nvSpPr>
        <p:spPr>
          <a:xfrm>
            <a:off x="6605507" y="3007171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3" name="object 144"/>
          <p:cNvSpPr/>
          <p:nvPr/>
        </p:nvSpPr>
        <p:spPr>
          <a:xfrm>
            <a:off x="7983850" y="2918071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4" name="object 145"/>
          <p:cNvSpPr/>
          <p:nvPr/>
        </p:nvSpPr>
        <p:spPr>
          <a:xfrm>
            <a:off x="7303288" y="2918071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5" name="object 146"/>
          <p:cNvSpPr/>
          <p:nvPr/>
        </p:nvSpPr>
        <p:spPr>
          <a:xfrm>
            <a:off x="6962930" y="2918071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6" name="object 147"/>
          <p:cNvSpPr/>
          <p:nvPr/>
        </p:nvSpPr>
        <p:spPr>
          <a:xfrm>
            <a:off x="6605507" y="2918071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7" name="object 148"/>
          <p:cNvSpPr/>
          <p:nvPr/>
        </p:nvSpPr>
        <p:spPr>
          <a:xfrm>
            <a:off x="7983850" y="2829142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8" name="object 149"/>
          <p:cNvSpPr/>
          <p:nvPr/>
        </p:nvSpPr>
        <p:spPr>
          <a:xfrm>
            <a:off x="7303288" y="2829142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49" name="object 150"/>
          <p:cNvSpPr/>
          <p:nvPr/>
        </p:nvSpPr>
        <p:spPr>
          <a:xfrm>
            <a:off x="6962930" y="2829142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0" name="object 151"/>
          <p:cNvSpPr/>
          <p:nvPr/>
        </p:nvSpPr>
        <p:spPr>
          <a:xfrm>
            <a:off x="6605507" y="2829142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1" name="object 152"/>
          <p:cNvSpPr/>
          <p:nvPr/>
        </p:nvSpPr>
        <p:spPr>
          <a:xfrm>
            <a:off x="7983850" y="2740100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2" name="object 153"/>
          <p:cNvSpPr/>
          <p:nvPr/>
        </p:nvSpPr>
        <p:spPr>
          <a:xfrm>
            <a:off x="7303288" y="2740100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3" name="object 154"/>
          <p:cNvSpPr/>
          <p:nvPr/>
        </p:nvSpPr>
        <p:spPr>
          <a:xfrm>
            <a:off x="6962930" y="274010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4" name="object 155"/>
          <p:cNvSpPr/>
          <p:nvPr/>
        </p:nvSpPr>
        <p:spPr>
          <a:xfrm>
            <a:off x="6605507" y="274010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5" name="object 156"/>
          <p:cNvSpPr/>
          <p:nvPr/>
        </p:nvSpPr>
        <p:spPr>
          <a:xfrm>
            <a:off x="6605507" y="265115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6" name="object 157"/>
          <p:cNvSpPr/>
          <p:nvPr/>
        </p:nvSpPr>
        <p:spPr>
          <a:xfrm>
            <a:off x="6809727" y="2639476"/>
            <a:ext cx="0" cy="28353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480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7" name="object 158"/>
          <p:cNvSpPr/>
          <p:nvPr/>
        </p:nvSpPr>
        <p:spPr>
          <a:xfrm>
            <a:off x="6809727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8" name="object 159"/>
          <p:cNvSpPr/>
          <p:nvPr/>
        </p:nvSpPr>
        <p:spPr>
          <a:xfrm>
            <a:off x="7150111" y="2639476"/>
            <a:ext cx="0" cy="36859"/>
          </a:xfrm>
          <a:custGeom>
            <a:avLst/>
            <a:gdLst/>
            <a:ahLst/>
            <a:cxnLst/>
            <a:rect l="l" t="t" r="r" b="b"/>
            <a:pathLst>
              <a:path h="33019">
                <a:moveTo>
                  <a:pt x="0" y="0"/>
                </a:moveTo>
                <a:lnTo>
                  <a:pt x="0" y="3274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9" name="object 160"/>
          <p:cNvSpPr/>
          <p:nvPr/>
        </p:nvSpPr>
        <p:spPr>
          <a:xfrm>
            <a:off x="7150111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0" name="object 161"/>
          <p:cNvSpPr/>
          <p:nvPr/>
        </p:nvSpPr>
        <p:spPr>
          <a:xfrm>
            <a:off x="7490287" y="2639475"/>
            <a:ext cx="0" cy="297706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25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1" name="object 162"/>
          <p:cNvSpPr/>
          <p:nvPr/>
        </p:nvSpPr>
        <p:spPr>
          <a:xfrm>
            <a:off x="7490287" y="300718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2" name="object 163"/>
          <p:cNvSpPr/>
          <p:nvPr/>
        </p:nvSpPr>
        <p:spPr>
          <a:xfrm>
            <a:off x="7830647" y="263947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3" name="object 164"/>
          <p:cNvSpPr/>
          <p:nvPr/>
        </p:nvSpPr>
        <p:spPr>
          <a:xfrm>
            <a:off x="7830647" y="300717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4" name="object 165"/>
          <p:cNvSpPr/>
          <p:nvPr/>
        </p:nvSpPr>
        <p:spPr>
          <a:xfrm>
            <a:off x="8170824" y="2639475"/>
            <a:ext cx="0" cy="297706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25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5" name="object 166"/>
          <p:cNvSpPr/>
          <p:nvPr/>
        </p:nvSpPr>
        <p:spPr>
          <a:xfrm>
            <a:off x="8170824" y="3007186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6" name="object 167"/>
          <p:cNvSpPr/>
          <p:nvPr/>
        </p:nvSpPr>
        <p:spPr>
          <a:xfrm>
            <a:off x="6656654" y="2667161"/>
            <a:ext cx="307233" cy="340236"/>
          </a:xfrm>
          <a:custGeom>
            <a:avLst/>
            <a:gdLst/>
            <a:ahLst/>
            <a:cxnLst/>
            <a:rect l="l" t="t" r="r" b="b"/>
            <a:pathLst>
              <a:path w="151129" h="304800">
                <a:moveTo>
                  <a:pt x="0" y="0"/>
                </a:moveTo>
                <a:lnTo>
                  <a:pt x="150660" y="0"/>
                </a:lnTo>
                <a:lnTo>
                  <a:pt x="150660" y="304596"/>
                </a:lnTo>
                <a:lnTo>
                  <a:pt x="0" y="3045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67" name="object 168"/>
          <p:cNvSpPr/>
          <p:nvPr/>
        </p:nvSpPr>
        <p:spPr>
          <a:xfrm>
            <a:off x="6996907" y="2676022"/>
            <a:ext cx="307233" cy="331730"/>
          </a:xfrm>
          <a:custGeom>
            <a:avLst/>
            <a:gdLst/>
            <a:ahLst/>
            <a:cxnLst/>
            <a:rect l="l" t="t" r="r" b="b"/>
            <a:pathLst>
              <a:path w="151129" h="297180">
                <a:moveTo>
                  <a:pt x="0" y="0"/>
                </a:moveTo>
                <a:lnTo>
                  <a:pt x="150710" y="0"/>
                </a:lnTo>
                <a:lnTo>
                  <a:pt x="150710" y="296659"/>
                </a:lnTo>
                <a:lnTo>
                  <a:pt x="0" y="29665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1" name="object 172"/>
          <p:cNvSpPr/>
          <p:nvPr/>
        </p:nvSpPr>
        <p:spPr>
          <a:xfrm>
            <a:off x="6605507" y="2639476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2" name="object 173"/>
          <p:cNvSpPr/>
          <p:nvPr/>
        </p:nvSpPr>
        <p:spPr>
          <a:xfrm>
            <a:off x="6605507" y="373388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3" name="object 174"/>
          <p:cNvSpPr/>
          <p:nvPr/>
        </p:nvSpPr>
        <p:spPr>
          <a:xfrm>
            <a:off x="7983850" y="3671750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4" name="object 175"/>
          <p:cNvSpPr/>
          <p:nvPr/>
        </p:nvSpPr>
        <p:spPr>
          <a:xfrm>
            <a:off x="7303288" y="3671750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5" name="object 176"/>
          <p:cNvSpPr/>
          <p:nvPr/>
        </p:nvSpPr>
        <p:spPr>
          <a:xfrm>
            <a:off x="6962930" y="3671750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6" name="object 177"/>
          <p:cNvSpPr/>
          <p:nvPr/>
        </p:nvSpPr>
        <p:spPr>
          <a:xfrm>
            <a:off x="6605507" y="3671750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7" name="object 178"/>
          <p:cNvSpPr/>
          <p:nvPr/>
        </p:nvSpPr>
        <p:spPr>
          <a:xfrm>
            <a:off x="7983850" y="360945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8" name="object 179"/>
          <p:cNvSpPr/>
          <p:nvPr/>
        </p:nvSpPr>
        <p:spPr>
          <a:xfrm>
            <a:off x="7303288" y="360945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79" name="object 180"/>
          <p:cNvSpPr/>
          <p:nvPr/>
        </p:nvSpPr>
        <p:spPr>
          <a:xfrm>
            <a:off x="6605508" y="360945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0" name="object 181"/>
          <p:cNvSpPr/>
          <p:nvPr/>
        </p:nvSpPr>
        <p:spPr>
          <a:xfrm>
            <a:off x="7983850" y="354732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1" name="object 182"/>
          <p:cNvSpPr/>
          <p:nvPr/>
        </p:nvSpPr>
        <p:spPr>
          <a:xfrm>
            <a:off x="7303288" y="354732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2" name="object 183"/>
          <p:cNvSpPr/>
          <p:nvPr/>
        </p:nvSpPr>
        <p:spPr>
          <a:xfrm>
            <a:off x="6605508" y="354732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3" name="object 184"/>
          <p:cNvSpPr/>
          <p:nvPr/>
        </p:nvSpPr>
        <p:spPr>
          <a:xfrm>
            <a:off x="7983850" y="3485187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4" name="object 185"/>
          <p:cNvSpPr/>
          <p:nvPr/>
        </p:nvSpPr>
        <p:spPr>
          <a:xfrm>
            <a:off x="6605508" y="3485187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5" name="object 186"/>
          <p:cNvSpPr/>
          <p:nvPr/>
        </p:nvSpPr>
        <p:spPr>
          <a:xfrm>
            <a:off x="6605507" y="3422938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6" name="object 187"/>
          <p:cNvSpPr/>
          <p:nvPr/>
        </p:nvSpPr>
        <p:spPr>
          <a:xfrm>
            <a:off x="6605507" y="3764947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7" name="object 188"/>
          <p:cNvSpPr/>
          <p:nvPr/>
        </p:nvSpPr>
        <p:spPr>
          <a:xfrm>
            <a:off x="6605507" y="3702826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8" name="object 189"/>
          <p:cNvSpPr/>
          <p:nvPr/>
        </p:nvSpPr>
        <p:spPr>
          <a:xfrm>
            <a:off x="7983850" y="364063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89" name="object 190"/>
          <p:cNvSpPr/>
          <p:nvPr/>
        </p:nvSpPr>
        <p:spPr>
          <a:xfrm>
            <a:off x="7303288" y="364063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0" name="object 191"/>
          <p:cNvSpPr/>
          <p:nvPr/>
        </p:nvSpPr>
        <p:spPr>
          <a:xfrm>
            <a:off x="6962930" y="3640633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1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1" name="object 192"/>
          <p:cNvSpPr/>
          <p:nvPr/>
        </p:nvSpPr>
        <p:spPr>
          <a:xfrm>
            <a:off x="6605507" y="3640633"/>
            <a:ext cx="51636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158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2" name="object 193"/>
          <p:cNvSpPr/>
          <p:nvPr/>
        </p:nvSpPr>
        <p:spPr>
          <a:xfrm>
            <a:off x="7983850" y="357838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3" name="object 194"/>
          <p:cNvSpPr/>
          <p:nvPr/>
        </p:nvSpPr>
        <p:spPr>
          <a:xfrm>
            <a:off x="7303288" y="357838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4" name="object 195"/>
          <p:cNvSpPr/>
          <p:nvPr/>
        </p:nvSpPr>
        <p:spPr>
          <a:xfrm>
            <a:off x="6605508" y="357838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5" name="object 196"/>
          <p:cNvSpPr/>
          <p:nvPr/>
        </p:nvSpPr>
        <p:spPr>
          <a:xfrm>
            <a:off x="7983850" y="351626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6" name="object 197"/>
          <p:cNvSpPr/>
          <p:nvPr/>
        </p:nvSpPr>
        <p:spPr>
          <a:xfrm>
            <a:off x="7303288" y="351626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7" name="object 198"/>
          <p:cNvSpPr/>
          <p:nvPr/>
        </p:nvSpPr>
        <p:spPr>
          <a:xfrm>
            <a:off x="6605508" y="351626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8" name="object 199"/>
          <p:cNvSpPr/>
          <p:nvPr/>
        </p:nvSpPr>
        <p:spPr>
          <a:xfrm>
            <a:off x="7983850" y="3454126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99" name="object 200"/>
          <p:cNvSpPr/>
          <p:nvPr/>
        </p:nvSpPr>
        <p:spPr>
          <a:xfrm>
            <a:off x="6605508" y="3454126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0" name="object 201"/>
          <p:cNvSpPr/>
          <p:nvPr/>
        </p:nvSpPr>
        <p:spPr>
          <a:xfrm>
            <a:off x="6605507" y="3391821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1" name="object 202"/>
          <p:cNvSpPr/>
          <p:nvPr/>
        </p:nvSpPr>
        <p:spPr>
          <a:xfrm>
            <a:off x="6809727" y="3389496"/>
            <a:ext cx="0" cy="204850"/>
          </a:xfrm>
          <a:custGeom>
            <a:avLst/>
            <a:gdLst/>
            <a:ahLst/>
            <a:cxnLst/>
            <a:rect l="l" t="t" r="r" b="b"/>
            <a:pathLst>
              <a:path h="183514">
                <a:moveTo>
                  <a:pt x="0" y="0"/>
                </a:moveTo>
                <a:lnTo>
                  <a:pt x="0" y="18336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2" name="object 203"/>
          <p:cNvSpPr/>
          <p:nvPr/>
        </p:nvSpPr>
        <p:spPr>
          <a:xfrm>
            <a:off x="6809727" y="3702827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3" name="object 204"/>
          <p:cNvSpPr/>
          <p:nvPr/>
        </p:nvSpPr>
        <p:spPr>
          <a:xfrm>
            <a:off x="7150111" y="3389496"/>
            <a:ext cx="0" cy="96400"/>
          </a:xfrm>
          <a:custGeom>
            <a:avLst/>
            <a:gdLst/>
            <a:ahLst/>
            <a:cxnLst/>
            <a:rect l="l" t="t" r="r" b="b"/>
            <a:pathLst>
              <a:path h="86360">
                <a:moveTo>
                  <a:pt x="0" y="0"/>
                </a:moveTo>
                <a:lnTo>
                  <a:pt x="0" y="86029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4" name="object 205"/>
          <p:cNvSpPr/>
          <p:nvPr/>
        </p:nvSpPr>
        <p:spPr>
          <a:xfrm>
            <a:off x="7150111" y="3702827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3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5" name="object 206"/>
          <p:cNvSpPr/>
          <p:nvPr/>
        </p:nvSpPr>
        <p:spPr>
          <a:xfrm>
            <a:off x="7490287" y="3389497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6" name="object 207"/>
          <p:cNvSpPr/>
          <p:nvPr/>
        </p:nvSpPr>
        <p:spPr>
          <a:xfrm>
            <a:off x="7830647" y="3389497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7" name="object 208"/>
          <p:cNvSpPr/>
          <p:nvPr/>
        </p:nvSpPr>
        <p:spPr>
          <a:xfrm>
            <a:off x="7830647" y="3702812"/>
            <a:ext cx="0" cy="72299"/>
          </a:xfrm>
          <a:custGeom>
            <a:avLst/>
            <a:gdLst/>
            <a:ahLst/>
            <a:cxnLst/>
            <a:rect l="l" t="t" r="r" b="b"/>
            <a:pathLst>
              <a:path h="64769">
                <a:moveTo>
                  <a:pt x="0" y="0"/>
                </a:moveTo>
                <a:lnTo>
                  <a:pt x="0" y="6435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08" name="object 209"/>
          <p:cNvSpPr/>
          <p:nvPr/>
        </p:nvSpPr>
        <p:spPr>
          <a:xfrm>
            <a:off x="8170824" y="3389497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0" name="object 211"/>
          <p:cNvSpPr/>
          <p:nvPr/>
        </p:nvSpPr>
        <p:spPr>
          <a:xfrm>
            <a:off x="6656654" y="3594178"/>
            <a:ext cx="307233" cy="109159"/>
          </a:xfrm>
          <a:custGeom>
            <a:avLst/>
            <a:gdLst/>
            <a:ahLst/>
            <a:cxnLst/>
            <a:rect l="l" t="t" r="r" b="b"/>
            <a:pathLst>
              <a:path w="151129" h="97789">
                <a:moveTo>
                  <a:pt x="0" y="0"/>
                </a:moveTo>
                <a:lnTo>
                  <a:pt x="150660" y="0"/>
                </a:lnTo>
                <a:lnTo>
                  <a:pt x="150660" y="97332"/>
                </a:lnTo>
                <a:lnTo>
                  <a:pt x="0" y="973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1" name="object 212"/>
          <p:cNvSpPr/>
          <p:nvPr/>
        </p:nvSpPr>
        <p:spPr>
          <a:xfrm>
            <a:off x="6996907" y="3485529"/>
            <a:ext cx="307233" cy="217609"/>
          </a:xfrm>
          <a:custGeom>
            <a:avLst/>
            <a:gdLst/>
            <a:ahLst/>
            <a:cxnLst/>
            <a:rect l="l" t="t" r="r" b="b"/>
            <a:pathLst>
              <a:path w="151129" h="194944">
                <a:moveTo>
                  <a:pt x="0" y="0"/>
                </a:moveTo>
                <a:lnTo>
                  <a:pt x="150710" y="0"/>
                </a:lnTo>
                <a:lnTo>
                  <a:pt x="150710" y="194665"/>
                </a:lnTo>
                <a:lnTo>
                  <a:pt x="0" y="194665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4" name="object 215"/>
          <p:cNvSpPr/>
          <p:nvPr/>
        </p:nvSpPr>
        <p:spPr>
          <a:xfrm>
            <a:off x="6605507" y="3389497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6" name="object 217"/>
          <p:cNvSpPr/>
          <p:nvPr/>
        </p:nvSpPr>
        <p:spPr>
          <a:xfrm>
            <a:off x="7983849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7" name="object 218"/>
          <p:cNvSpPr/>
          <p:nvPr/>
        </p:nvSpPr>
        <p:spPr>
          <a:xfrm>
            <a:off x="7643466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8" name="object 219"/>
          <p:cNvSpPr/>
          <p:nvPr/>
        </p:nvSpPr>
        <p:spPr>
          <a:xfrm>
            <a:off x="7303288" y="446081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19" name="object 220"/>
          <p:cNvSpPr/>
          <p:nvPr/>
        </p:nvSpPr>
        <p:spPr>
          <a:xfrm>
            <a:off x="6605508" y="446081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1" name="object 222"/>
          <p:cNvSpPr/>
          <p:nvPr/>
        </p:nvSpPr>
        <p:spPr>
          <a:xfrm>
            <a:off x="7983849" y="43682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2" name="object 223"/>
          <p:cNvSpPr/>
          <p:nvPr/>
        </p:nvSpPr>
        <p:spPr>
          <a:xfrm>
            <a:off x="7643466" y="43682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3" name="object 224"/>
          <p:cNvSpPr/>
          <p:nvPr/>
        </p:nvSpPr>
        <p:spPr>
          <a:xfrm>
            <a:off x="6605508" y="4368284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5" name="object 226"/>
          <p:cNvSpPr/>
          <p:nvPr/>
        </p:nvSpPr>
        <p:spPr>
          <a:xfrm>
            <a:off x="7983849" y="4275867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6" name="object 227"/>
          <p:cNvSpPr/>
          <p:nvPr/>
        </p:nvSpPr>
        <p:spPr>
          <a:xfrm>
            <a:off x="6605508" y="4275867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8" name="object 229"/>
          <p:cNvSpPr/>
          <p:nvPr/>
        </p:nvSpPr>
        <p:spPr>
          <a:xfrm>
            <a:off x="6605508" y="4183323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29" name="object 230"/>
          <p:cNvSpPr/>
          <p:nvPr/>
        </p:nvSpPr>
        <p:spPr>
          <a:xfrm>
            <a:off x="6605507" y="4507114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1" name="object 232"/>
          <p:cNvSpPr/>
          <p:nvPr/>
        </p:nvSpPr>
        <p:spPr>
          <a:xfrm>
            <a:off x="7983849" y="44145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2" name="object 233"/>
          <p:cNvSpPr/>
          <p:nvPr/>
        </p:nvSpPr>
        <p:spPr>
          <a:xfrm>
            <a:off x="7643466" y="441458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72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3" name="object 234"/>
          <p:cNvSpPr/>
          <p:nvPr/>
        </p:nvSpPr>
        <p:spPr>
          <a:xfrm>
            <a:off x="6605508" y="4414584"/>
            <a:ext cx="731939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867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5" name="object 236"/>
          <p:cNvSpPr/>
          <p:nvPr/>
        </p:nvSpPr>
        <p:spPr>
          <a:xfrm>
            <a:off x="7983849" y="4321983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6" name="object 237"/>
          <p:cNvSpPr/>
          <p:nvPr/>
        </p:nvSpPr>
        <p:spPr>
          <a:xfrm>
            <a:off x="6605508" y="4321983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8" name="object 239"/>
          <p:cNvSpPr/>
          <p:nvPr/>
        </p:nvSpPr>
        <p:spPr>
          <a:xfrm>
            <a:off x="6605508" y="4229567"/>
            <a:ext cx="1412241" cy="0"/>
          </a:xfrm>
          <a:custGeom>
            <a:avLst/>
            <a:gdLst/>
            <a:ahLst/>
            <a:cxnLst/>
            <a:rect l="l" t="t" r="r" b="b"/>
            <a:pathLst>
              <a:path w="694689">
                <a:moveTo>
                  <a:pt x="0" y="0"/>
                </a:moveTo>
                <a:lnTo>
                  <a:pt x="694639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39" name="object 240"/>
          <p:cNvSpPr/>
          <p:nvPr/>
        </p:nvSpPr>
        <p:spPr>
          <a:xfrm>
            <a:off x="6809727" y="4139419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0" name="object 241"/>
          <p:cNvSpPr/>
          <p:nvPr/>
        </p:nvSpPr>
        <p:spPr>
          <a:xfrm>
            <a:off x="7150111" y="4139418"/>
            <a:ext cx="0" cy="287074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6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1" name="object 242"/>
          <p:cNvSpPr/>
          <p:nvPr/>
        </p:nvSpPr>
        <p:spPr>
          <a:xfrm>
            <a:off x="7150111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2" name="object 243"/>
          <p:cNvSpPr/>
          <p:nvPr/>
        </p:nvSpPr>
        <p:spPr>
          <a:xfrm>
            <a:off x="7490287" y="4139419"/>
            <a:ext cx="0" cy="185003"/>
          </a:xfrm>
          <a:custGeom>
            <a:avLst/>
            <a:gdLst/>
            <a:ahLst/>
            <a:cxnLst/>
            <a:rect l="l" t="t" r="r" b="b"/>
            <a:pathLst>
              <a:path h="165735">
                <a:moveTo>
                  <a:pt x="0" y="0"/>
                </a:moveTo>
                <a:lnTo>
                  <a:pt x="0" y="16518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3" name="object 244"/>
          <p:cNvSpPr/>
          <p:nvPr/>
        </p:nvSpPr>
        <p:spPr>
          <a:xfrm>
            <a:off x="7490287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4" name="object 245"/>
          <p:cNvSpPr/>
          <p:nvPr/>
        </p:nvSpPr>
        <p:spPr>
          <a:xfrm>
            <a:off x="7830647" y="4139418"/>
            <a:ext cx="0" cy="89312"/>
          </a:xfrm>
          <a:custGeom>
            <a:avLst/>
            <a:gdLst/>
            <a:ahLst/>
            <a:cxnLst/>
            <a:rect l="l" t="t" r="r" b="b"/>
            <a:pathLst>
              <a:path h="80010">
                <a:moveTo>
                  <a:pt x="0" y="0"/>
                </a:moveTo>
                <a:lnTo>
                  <a:pt x="0" y="7956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5" name="object 246"/>
          <p:cNvSpPr/>
          <p:nvPr/>
        </p:nvSpPr>
        <p:spPr>
          <a:xfrm>
            <a:off x="7830647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6" name="object 247"/>
          <p:cNvSpPr/>
          <p:nvPr/>
        </p:nvSpPr>
        <p:spPr>
          <a:xfrm>
            <a:off x="8170824" y="4139419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7" name="object 248"/>
          <p:cNvSpPr/>
          <p:nvPr/>
        </p:nvSpPr>
        <p:spPr>
          <a:xfrm>
            <a:off x="8170824" y="4507115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33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48" name="object 249"/>
          <p:cNvSpPr/>
          <p:nvPr/>
        </p:nvSpPr>
        <p:spPr>
          <a:xfrm>
            <a:off x="6996907" y="4426040"/>
            <a:ext cx="307233" cy="81515"/>
          </a:xfrm>
          <a:custGeom>
            <a:avLst/>
            <a:gdLst/>
            <a:ahLst/>
            <a:cxnLst/>
            <a:rect l="l" t="t" r="r" b="b"/>
            <a:pathLst>
              <a:path w="151129" h="73025">
                <a:moveTo>
                  <a:pt x="0" y="0"/>
                </a:moveTo>
                <a:lnTo>
                  <a:pt x="150710" y="0"/>
                </a:lnTo>
                <a:lnTo>
                  <a:pt x="150710" y="72631"/>
                </a:lnTo>
                <a:lnTo>
                  <a:pt x="0" y="72631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2" name="object 253"/>
          <p:cNvSpPr/>
          <p:nvPr/>
        </p:nvSpPr>
        <p:spPr>
          <a:xfrm>
            <a:off x="6605507" y="4139419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4" name="object 255"/>
          <p:cNvSpPr/>
          <p:nvPr/>
        </p:nvSpPr>
        <p:spPr>
          <a:xfrm>
            <a:off x="7983849" y="5203095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5" name="object 256"/>
          <p:cNvSpPr/>
          <p:nvPr/>
        </p:nvSpPr>
        <p:spPr>
          <a:xfrm>
            <a:off x="7303288" y="5203095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6" name="object 257"/>
          <p:cNvSpPr/>
          <p:nvPr/>
        </p:nvSpPr>
        <p:spPr>
          <a:xfrm>
            <a:off x="6605508" y="5203095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7" name="object 258"/>
          <p:cNvSpPr/>
          <p:nvPr/>
        </p:nvSpPr>
        <p:spPr>
          <a:xfrm>
            <a:off x="7983850" y="509511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8" name="object 259"/>
          <p:cNvSpPr/>
          <p:nvPr/>
        </p:nvSpPr>
        <p:spPr>
          <a:xfrm>
            <a:off x="7303288" y="5095113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9" name="object 260"/>
          <p:cNvSpPr/>
          <p:nvPr/>
        </p:nvSpPr>
        <p:spPr>
          <a:xfrm>
            <a:off x="6605508" y="5095113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0" name="object 261"/>
          <p:cNvSpPr/>
          <p:nvPr/>
        </p:nvSpPr>
        <p:spPr>
          <a:xfrm>
            <a:off x="7983850" y="498717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1" name="object 262"/>
          <p:cNvSpPr/>
          <p:nvPr/>
        </p:nvSpPr>
        <p:spPr>
          <a:xfrm>
            <a:off x="7303288" y="498717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2" name="object 263"/>
          <p:cNvSpPr/>
          <p:nvPr/>
        </p:nvSpPr>
        <p:spPr>
          <a:xfrm>
            <a:off x="6605508" y="498717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5345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3" name="object 264"/>
          <p:cNvSpPr/>
          <p:nvPr/>
        </p:nvSpPr>
        <p:spPr>
          <a:xfrm>
            <a:off x="6605507" y="5257023"/>
            <a:ext cx="1769820" cy="0"/>
          </a:xfrm>
          <a:custGeom>
            <a:avLst/>
            <a:gdLst/>
            <a:ahLst/>
            <a:cxnLst/>
            <a:rect l="l" t="t" r="r" b="b"/>
            <a:pathLst>
              <a:path w="870585">
                <a:moveTo>
                  <a:pt x="0" y="0"/>
                </a:moveTo>
                <a:lnTo>
                  <a:pt x="870445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5" name="object 266"/>
          <p:cNvSpPr/>
          <p:nvPr/>
        </p:nvSpPr>
        <p:spPr>
          <a:xfrm>
            <a:off x="7983849" y="5149154"/>
            <a:ext cx="34854" cy="0"/>
          </a:xfrm>
          <a:custGeom>
            <a:avLst/>
            <a:gdLst/>
            <a:ahLst/>
            <a:cxnLst/>
            <a:rect l="l" t="t" r="r" b="b"/>
            <a:pathLst>
              <a:path w="17145">
                <a:moveTo>
                  <a:pt x="0" y="0"/>
                </a:moveTo>
                <a:lnTo>
                  <a:pt x="16624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6" name="object 267"/>
          <p:cNvSpPr/>
          <p:nvPr/>
        </p:nvSpPr>
        <p:spPr>
          <a:xfrm>
            <a:off x="7303288" y="5149154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7" name="object 268"/>
          <p:cNvSpPr/>
          <p:nvPr/>
        </p:nvSpPr>
        <p:spPr>
          <a:xfrm>
            <a:off x="6605508" y="5149154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8" name="object 269"/>
          <p:cNvSpPr/>
          <p:nvPr/>
        </p:nvSpPr>
        <p:spPr>
          <a:xfrm>
            <a:off x="7983850" y="50412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69" name="object 270"/>
          <p:cNvSpPr/>
          <p:nvPr/>
        </p:nvSpPr>
        <p:spPr>
          <a:xfrm>
            <a:off x="7303288" y="5041228"/>
            <a:ext cx="37436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06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0" name="object 271"/>
          <p:cNvSpPr/>
          <p:nvPr/>
        </p:nvSpPr>
        <p:spPr>
          <a:xfrm>
            <a:off x="6605508" y="5041228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531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1" name="object 272"/>
          <p:cNvSpPr/>
          <p:nvPr/>
        </p:nvSpPr>
        <p:spPr>
          <a:xfrm>
            <a:off x="7983850" y="4933246"/>
            <a:ext cx="392433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243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2" name="object 273"/>
          <p:cNvSpPr/>
          <p:nvPr/>
        </p:nvSpPr>
        <p:spPr>
          <a:xfrm>
            <a:off x="6605508" y="4933246"/>
            <a:ext cx="1072735" cy="0"/>
          </a:xfrm>
          <a:custGeom>
            <a:avLst/>
            <a:gdLst/>
            <a:ahLst/>
            <a:cxnLst/>
            <a:rect l="l" t="t" r="r" b="b"/>
            <a:pathLst>
              <a:path w="527685">
                <a:moveTo>
                  <a:pt x="0" y="0"/>
                </a:moveTo>
                <a:lnTo>
                  <a:pt x="527303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3" name="object 274"/>
          <p:cNvSpPr/>
          <p:nvPr/>
        </p:nvSpPr>
        <p:spPr>
          <a:xfrm>
            <a:off x="6809727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4" name="object 275"/>
          <p:cNvSpPr/>
          <p:nvPr/>
        </p:nvSpPr>
        <p:spPr>
          <a:xfrm>
            <a:off x="7150111" y="4889442"/>
            <a:ext cx="0" cy="58123"/>
          </a:xfrm>
          <a:custGeom>
            <a:avLst/>
            <a:gdLst/>
            <a:ahLst/>
            <a:cxnLst/>
            <a:rect l="l" t="t" r="r" b="b"/>
            <a:pathLst>
              <a:path h="52070">
                <a:moveTo>
                  <a:pt x="0" y="0"/>
                </a:moveTo>
                <a:lnTo>
                  <a:pt x="0" y="5184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5" name="object 276"/>
          <p:cNvSpPr/>
          <p:nvPr/>
        </p:nvSpPr>
        <p:spPr>
          <a:xfrm>
            <a:off x="7150111" y="5257038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22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6" name="object 277"/>
          <p:cNvSpPr/>
          <p:nvPr/>
        </p:nvSpPr>
        <p:spPr>
          <a:xfrm>
            <a:off x="7490287" y="4889442"/>
            <a:ext cx="0" cy="385601"/>
          </a:xfrm>
          <a:custGeom>
            <a:avLst/>
            <a:gdLst/>
            <a:ahLst/>
            <a:cxnLst/>
            <a:rect l="l" t="t" r="r" b="b"/>
            <a:pathLst>
              <a:path h="345439">
                <a:moveTo>
                  <a:pt x="0" y="345033"/>
                </a:moveTo>
                <a:lnTo>
                  <a:pt x="0" y="0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7" name="object 278"/>
          <p:cNvSpPr/>
          <p:nvPr/>
        </p:nvSpPr>
        <p:spPr>
          <a:xfrm>
            <a:off x="7830647" y="4889442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621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8" name="object 279"/>
          <p:cNvSpPr/>
          <p:nvPr/>
        </p:nvSpPr>
        <p:spPr>
          <a:xfrm>
            <a:off x="7830647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79" name="object 280"/>
          <p:cNvSpPr/>
          <p:nvPr/>
        </p:nvSpPr>
        <p:spPr>
          <a:xfrm>
            <a:off x="8170824" y="4889441"/>
            <a:ext cx="0" cy="197762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898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0" name="object 281"/>
          <p:cNvSpPr/>
          <p:nvPr/>
        </p:nvSpPr>
        <p:spPr>
          <a:xfrm>
            <a:off x="8170824" y="5257024"/>
            <a:ext cx="0" cy="17721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0"/>
                </a:moveTo>
                <a:lnTo>
                  <a:pt x="0" y="15735"/>
                </a:lnTo>
              </a:path>
            </a:pathLst>
          </a:custGeom>
          <a:ln w="10791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1" name="object 282"/>
          <p:cNvSpPr/>
          <p:nvPr/>
        </p:nvSpPr>
        <p:spPr>
          <a:xfrm>
            <a:off x="6656654" y="5255732"/>
            <a:ext cx="307233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0660" y="0"/>
                </a:lnTo>
              </a:path>
            </a:pathLst>
          </a:custGeom>
          <a:ln w="3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2" name="object 283"/>
          <p:cNvSpPr/>
          <p:nvPr/>
        </p:nvSpPr>
        <p:spPr>
          <a:xfrm>
            <a:off x="6996907" y="4947309"/>
            <a:ext cx="307233" cy="309756"/>
          </a:xfrm>
          <a:custGeom>
            <a:avLst/>
            <a:gdLst/>
            <a:ahLst/>
            <a:cxnLst/>
            <a:rect l="l" t="t" r="r" b="b"/>
            <a:pathLst>
              <a:path w="151129" h="277495">
                <a:moveTo>
                  <a:pt x="0" y="0"/>
                </a:moveTo>
                <a:lnTo>
                  <a:pt x="150710" y="0"/>
                </a:lnTo>
                <a:lnTo>
                  <a:pt x="150710" y="277469"/>
                </a:lnTo>
                <a:lnTo>
                  <a:pt x="0" y="277469"/>
                </a:lnTo>
                <a:lnTo>
                  <a:pt x="0" y="0"/>
                </a:lnTo>
                <a:close/>
              </a:path>
            </a:pathLst>
          </a:custGeom>
          <a:solidFill>
            <a:srgbClr val="0000AA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86" name="object 287"/>
          <p:cNvSpPr/>
          <p:nvPr/>
        </p:nvSpPr>
        <p:spPr>
          <a:xfrm>
            <a:off x="6605507" y="4889442"/>
            <a:ext cx="1769820" cy="385601"/>
          </a:xfrm>
          <a:custGeom>
            <a:avLst/>
            <a:gdLst/>
            <a:ahLst/>
            <a:cxnLst/>
            <a:rect l="l" t="t" r="r" b="b"/>
            <a:pathLst>
              <a:path w="870585" h="345439">
                <a:moveTo>
                  <a:pt x="0" y="0"/>
                </a:moveTo>
                <a:lnTo>
                  <a:pt x="870445" y="0"/>
                </a:lnTo>
                <a:lnTo>
                  <a:pt x="870445" y="345033"/>
                </a:lnTo>
                <a:lnTo>
                  <a:pt x="0" y="34503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8" name="object 509"/>
          <p:cNvSpPr/>
          <p:nvPr/>
        </p:nvSpPr>
        <p:spPr>
          <a:xfrm>
            <a:off x="6605507" y="4586362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09" name="object 510"/>
          <p:cNvSpPr/>
          <p:nvPr/>
        </p:nvSpPr>
        <p:spPr>
          <a:xfrm>
            <a:off x="6605507" y="4586362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10" name="object 511"/>
          <p:cNvSpPr txBox="1"/>
          <p:nvPr/>
        </p:nvSpPr>
        <p:spPr>
          <a:xfrm>
            <a:off x="6621973" y="4580850"/>
            <a:ext cx="183958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sz="1050" spc="-25" dirty="0">
                <a:solidFill>
                  <a:srgbClr val="1A1A1A"/>
                </a:solidFill>
                <a:latin typeface="Arial"/>
                <a:cs typeface="Arial"/>
              </a:rPr>
              <a:t>A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v.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energ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cropland</a:t>
            </a:r>
            <a:endParaRPr lang="de-DE" sz="1050" spc="5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2050−210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(mi</a:t>
            </a:r>
            <a:r>
              <a:rPr sz="1050" spc="-2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 ha)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4" name="object 515"/>
          <p:cNvSpPr/>
          <p:nvPr/>
        </p:nvSpPr>
        <p:spPr>
          <a:xfrm>
            <a:off x="6605507" y="3836340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5" name="object 516"/>
          <p:cNvSpPr/>
          <p:nvPr/>
        </p:nvSpPr>
        <p:spPr>
          <a:xfrm>
            <a:off x="6605507" y="3836340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79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16" name="object 517"/>
          <p:cNvSpPr txBox="1"/>
          <p:nvPr/>
        </p:nvSpPr>
        <p:spPr>
          <a:xfrm>
            <a:off x="6767140" y="3827419"/>
            <a:ext cx="1408369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15" marR="5080" indent="-4445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Sho</a:t>
            </a:r>
            <a:r>
              <a:rPr sz="1050" spc="25" dirty="0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t </a:t>
            </a:r>
            <a:r>
              <a:rPr sz="1050" spc="-8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</a:t>
            </a:r>
            <a:r>
              <a:rPr sz="1050" spc="15" dirty="0">
                <a:solidFill>
                  <a:srgbClr val="1A1A1A"/>
                </a:solidFill>
                <a:latin typeface="Arial"/>
                <a:cs typeface="Arial"/>
              </a:rPr>
              <a:t>r</a:t>
            </a:r>
            <a:r>
              <a:rPr sz="1050" spc="1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Cost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56515" marR="5080" indent="-44450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2015−205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(%)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19" name="object 520"/>
          <p:cNvSpPr/>
          <p:nvPr/>
        </p:nvSpPr>
        <p:spPr>
          <a:xfrm>
            <a:off x="6605507" y="3086418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0" name="object 521"/>
          <p:cNvSpPr/>
          <p:nvPr/>
        </p:nvSpPr>
        <p:spPr>
          <a:xfrm>
            <a:off x="6605507" y="3086418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4" name="object 525"/>
          <p:cNvSpPr/>
          <p:nvPr/>
        </p:nvSpPr>
        <p:spPr>
          <a:xfrm>
            <a:off x="6605507" y="2336397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5" name="object 526"/>
          <p:cNvSpPr/>
          <p:nvPr/>
        </p:nvSpPr>
        <p:spPr>
          <a:xfrm>
            <a:off x="6605507" y="2336397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6" name="object 527"/>
          <p:cNvSpPr/>
          <p:nvPr/>
        </p:nvSpPr>
        <p:spPr>
          <a:xfrm>
            <a:off x="6605507" y="1586431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7" name="object 528"/>
          <p:cNvSpPr/>
          <p:nvPr/>
        </p:nvSpPr>
        <p:spPr>
          <a:xfrm>
            <a:off x="6605507" y="1586431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28" name="object 529"/>
          <p:cNvSpPr txBox="1"/>
          <p:nvPr/>
        </p:nvSpPr>
        <p:spPr>
          <a:xfrm>
            <a:off x="6704397" y="1582783"/>
            <a:ext cx="1670772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 marR="5080" indent="-212725" algn="ctr"/>
            <a:r>
              <a:rPr sz="1050" spc="-8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em</a:t>
            </a:r>
            <a:r>
              <a:rPr sz="1050" spc="-20" dirty="0">
                <a:solidFill>
                  <a:srgbClr val="1A1A1A"/>
                </a:solidFill>
                <a:latin typeface="Arial"/>
                <a:cs typeface="Arial"/>
              </a:rPr>
              <a:t>p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. rel. </a:t>
            </a:r>
            <a:r>
              <a:rPr sz="1050" spc="-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2015 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224790" marR="5080" indent="-212725"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205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(K)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832" name="object 533"/>
          <p:cNvSpPr/>
          <p:nvPr/>
        </p:nvSpPr>
        <p:spPr>
          <a:xfrm>
            <a:off x="6605507" y="836395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3" name="object 534"/>
          <p:cNvSpPr/>
          <p:nvPr/>
        </p:nvSpPr>
        <p:spPr>
          <a:xfrm>
            <a:off x="6605507" y="836395"/>
            <a:ext cx="1769820" cy="303377"/>
          </a:xfrm>
          <a:custGeom>
            <a:avLst/>
            <a:gdLst/>
            <a:ahLst/>
            <a:cxnLst/>
            <a:rect l="l" t="t" r="r" b="b"/>
            <a:pathLst>
              <a:path w="870585" h="271780">
                <a:moveTo>
                  <a:pt x="0" y="0"/>
                </a:moveTo>
                <a:lnTo>
                  <a:pt x="870445" y="0"/>
                </a:lnTo>
                <a:lnTo>
                  <a:pt x="870445" y="271513"/>
                </a:lnTo>
                <a:lnTo>
                  <a:pt x="0" y="271513"/>
                </a:lnTo>
                <a:lnTo>
                  <a:pt x="0" y="0"/>
                </a:lnTo>
                <a:close/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7" name="object 538"/>
          <p:cNvSpPr/>
          <p:nvPr/>
        </p:nvSpPr>
        <p:spPr>
          <a:xfrm>
            <a:off x="680972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8" name="object 539"/>
          <p:cNvSpPr/>
          <p:nvPr/>
        </p:nvSpPr>
        <p:spPr>
          <a:xfrm>
            <a:off x="7150111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39" name="object 540"/>
          <p:cNvSpPr/>
          <p:nvPr/>
        </p:nvSpPr>
        <p:spPr>
          <a:xfrm>
            <a:off x="749028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0" name="object 541"/>
          <p:cNvSpPr/>
          <p:nvPr/>
        </p:nvSpPr>
        <p:spPr>
          <a:xfrm>
            <a:off x="7830647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841" name="object 542"/>
          <p:cNvSpPr/>
          <p:nvPr/>
        </p:nvSpPr>
        <p:spPr>
          <a:xfrm>
            <a:off x="8170824" y="5274587"/>
            <a:ext cx="0" cy="31188"/>
          </a:xfrm>
          <a:custGeom>
            <a:avLst/>
            <a:gdLst/>
            <a:ahLst/>
            <a:cxnLst/>
            <a:rect l="l" t="t" r="r" b="b"/>
            <a:pathLst>
              <a:path h="27939">
                <a:moveTo>
                  <a:pt x="0" y="27635"/>
                </a:moveTo>
                <a:lnTo>
                  <a:pt x="0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989" name="object 537"/>
          <p:cNvSpPr txBox="1"/>
          <p:nvPr/>
        </p:nvSpPr>
        <p:spPr>
          <a:xfrm>
            <a:off x="6602626" y="838201"/>
            <a:ext cx="17840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SO</a:t>
            </a:r>
            <a:r>
              <a:rPr lang="de-DE" sz="1050" spc="-20" baseline="-2500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spc="-20" dirty="0" err="1">
                <a:solidFill>
                  <a:srgbClr val="1A1A1A"/>
                </a:solidFill>
                <a:latin typeface="Arial"/>
                <a:cs typeface="Arial"/>
              </a:rPr>
              <a:t>from</a:t>
            </a:r>
            <a:r>
              <a:rPr lang="de-DE" sz="1050" spc="-20" dirty="0">
                <a:solidFill>
                  <a:srgbClr val="1A1A1A"/>
                </a:solidFill>
                <a:latin typeface="Arial"/>
                <a:cs typeface="Arial"/>
              </a:rPr>
              <a:t> En. Supply</a:t>
            </a:r>
          </a:p>
          <a:p>
            <a:pPr algn="ctr"/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20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3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0</a:t>
            </a:r>
            <a:r>
              <a:rPr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(</a:t>
            </a:r>
            <a:r>
              <a:rPr lang="de-DE" sz="1050" spc="5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spc="5" dirty="0">
                <a:solidFill>
                  <a:srgbClr val="1A1A1A"/>
                </a:solidFill>
                <a:latin typeface="Arial"/>
                <a:cs typeface="Arial"/>
              </a:rPr>
              <a:t> SO</a:t>
            </a:r>
            <a:r>
              <a:rPr lang="de-DE" sz="1050" spc="-20" baseline="-25000" dirty="0">
                <a:solidFill>
                  <a:srgbClr val="1A1A1A"/>
                </a:solidFill>
                <a:latin typeface="Arial"/>
                <a:cs typeface="Arial"/>
              </a:rPr>
              <a:t>2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/</a:t>
            </a:r>
            <a:r>
              <a:rPr sz="1050" spc="5" dirty="0" err="1">
                <a:solidFill>
                  <a:srgbClr val="1A1A1A"/>
                </a:solidFill>
                <a:latin typeface="Arial"/>
                <a:cs typeface="Arial"/>
              </a:rPr>
              <a:t>yr</a:t>
            </a:r>
            <a:r>
              <a:rPr sz="1050" spc="5" dirty="0">
                <a:solidFill>
                  <a:srgbClr val="1A1A1A"/>
                </a:solidFill>
                <a:latin typeface="Arial"/>
                <a:cs typeface="Arial"/>
              </a:rPr>
              <a:t>)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37087" y="1368850"/>
            <a:ext cx="2342377" cy="3888244"/>
            <a:chOff x="5813086" y="1368850"/>
            <a:chExt cx="2342377" cy="3888244"/>
          </a:xfrm>
        </p:grpSpPr>
        <p:sp>
          <p:nvSpPr>
            <p:cNvPr id="622" name="object 323"/>
            <p:cNvSpPr/>
            <p:nvPr/>
          </p:nvSpPr>
          <p:spPr>
            <a:xfrm>
              <a:off x="7866583" y="1368850"/>
              <a:ext cx="288880" cy="138930"/>
            </a:xfrm>
            <a:custGeom>
              <a:avLst/>
              <a:gdLst/>
              <a:ahLst/>
              <a:cxnLst/>
              <a:rect l="l" t="t" r="r" b="b"/>
              <a:pathLst>
                <a:path w="151129" h="124459">
                  <a:moveTo>
                    <a:pt x="0" y="0"/>
                  </a:moveTo>
                  <a:lnTo>
                    <a:pt x="150660" y="0"/>
                  </a:lnTo>
                  <a:lnTo>
                    <a:pt x="150660" y="123926"/>
                  </a:lnTo>
                  <a:lnTo>
                    <a:pt x="0" y="123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65" name="object 366"/>
            <p:cNvSpPr/>
            <p:nvPr/>
          </p:nvSpPr>
          <p:spPr>
            <a:xfrm>
              <a:off x="7866583" y="2064717"/>
              <a:ext cx="288880" cy="192800"/>
            </a:xfrm>
            <a:custGeom>
              <a:avLst/>
              <a:gdLst/>
              <a:ahLst/>
              <a:cxnLst/>
              <a:rect l="l" t="t" r="r" b="b"/>
              <a:pathLst>
                <a:path w="151129" h="172719">
                  <a:moveTo>
                    <a:pt x="0" y="0"/>
                  </a:moveTo>
                  <a:lnTo>
                    <a:pt x="150660" y="0"/>
                  </a:lnTo>
                  <a:lnTo>
                    <a:pt x="150660" y="172338"/>
                  </a:lnTo>
                  <a:lnTo>
                    <a:pt x="0" y="172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18" name="object 419"/>
            <p:cNvSpPr/>
            <p:nvPr/>
          </p:nvSpPr>
          <p:spPr>
            <a:xfrm>
              <a:off x="7866583" y="3485741"/>
              <a:ext cx="288880" cy="271479"/>
            </a:xfrm>
            <a:custGeom>
              <a:avLst/>
              <a:gdLst/>
              <a:ahLst/>
              <a:cxnLst/>
              <a:rect l="l" t="t" r="r" b="b"/>
              <a:pathLst>
                <a:path w="151129" h="243205">
                  <a:moveTo>
                    <a:pt x="0" y="0"/>
                  </a:moveTo>
                  <a:lnTo>
                    <a:pt x="150660" y="0"/>
                  </a:lnTo>
                  <a:lnTo>
                    <a:pt x="150660" y="243090"/>
                  </a:lnTo>
                  <a:lnTo>
                    <a:pt x="0" y="243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61" name="object 462"/>
            <p:cNvSpPr/>
            <p:nvPr/>
          </p:nvSpPr>
          <p:spPr>
            <a:xfrm>
              <a:off x="7866583" y="4426932"/>
              <a:ext cx="288880" cy="80806"/>
            </a:xfrm>
            <a:custGeom>
              <a:avLst/>
              <a:gdLst/>
              <a:ahLst/>
              <a:cxnLst/>
              <a:rect l="l" t="t" r="r" b="b"/>
              <a:pathLst>
                <a:path w="151129" h="72389">
                  <a:moveTo>
                    <a:pt x="0" y="0"/>
                  </a:moveTo>
                  <a:lnTo>
                    <a:pt x="150660" y="0"/>
                  </a:lnTo>
                  <a:lnTo>
                    <a:pt x="150660" y="71831"/>
                  </a:lnTo>
                  <a:lnTo>
                    <a:pt x="0" y="71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04" name="object 505"/>
            <p:cNvSpPr/>
            <p:nvPr/>
          </p:nvSpPr>
          <p:spPr>
            <a:xfrm>
              <a:off x="7866583" y="5087685"/>
              <a:ext cx="288880" cy="169409"/>
            </a:xfrm>
            <a:custGeom>
              <a:avLst/>
              <a:gdLst/>
              <a:ahLst/>
              <a:cxnLst/>
              <a:rect l="l" t="t" r="r" b="b"/>
              <a:pathLst>
                <a:path w="151129" h="151764">
                  <a:moveTo>
                    <a:pt x="0" y="0"/>
                  </a:moveTo>
                  <a:lnTo>
                    <a:pt x="150660" y="0"/>
                  </a:lnTo>
                  <a:lnTo>
                    <a:pt x="150660" y="151701"/>
                  </a:lnTo>
                  <a:lnTo>
                    <a:pt x="0" y="1517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18" name="object 419"/>
            <p:cNvSpPr/>
            <p:nvPr/>
          </p:nvSpPr>
          <p:spPr>
            <a:xfrm>
              <a:off x="7863917" y="2788327"/>
              <a:ext cx="288880" cy="214437"/>
            </a:xfrm>
            <a:custGeom>
              <a:avLst/>
              <a:gdLst/>
              <a:ahLst/>
              <a:cxnLst/>
              <a:rect l="l" t="t" r="r" b="b"/>
              <a:pathLst>
                <a:path w="151129" h="243205">
                  <a:moveTo>
                    <a:pt x="0" y="0"/>
                  </a:moveTo>
                  <a:lnTo>
                    <a:pt x="150660" y="0"/>
                  </a:lnTo>
                  <a:lnTo>
                    <a:pt x="150660" y="243090"/>
                  </a:lnTo>
                  <a:lnTo>
                    <a:pt x="0" y="2430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79" name="object 80"/>
            <p:cNvSpPr/>
            <p:nvPr/>
          </p:nvSpPr>
          <p:spPr>
            <a:xfrm>
              <a:off x="5813086" y="1405722"/>
              <a:ext cx="307233" cy="102071"/>
            </a:xfrm>
            <a:custGeom>
              <a:avLst/>
              <a:gdLst/>
              <a:ahLst/>
              <a:cxnLst/>
              <a:rect l="l" t="t" r="r" b="b"/>
              <a:pathLst>
                <a:path w="151129" h="91440">
                  <a:moveTo>
                    <a:pt x="0" y="0"/>
                  </a:moveTo>
                  <a:lnTo>
                    <a:pt x="150710" y="0"/>
                  </a:lnTo>
                  <a:lnTo>
                    <a:pt x="150710" y="90881"/>
                  </a:lnTo>
                  <a:lnTo>
                    <a:pt x="0" y="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20" name="object 121"/>
            <p:cNvSpPr/>
            <p:nvPr/>
          </p:nvSpPr>
          <p:spPr>
            <a:xfrm>
              <a:off x="5813086" y="2113895"/>
              <a:ext cx="307233" cy="143891"/>
            </a:xfrm>
            <a:custGeom>
              <a:avLst/>
              <a:gdLst/>
              <a:ahLst/>
              <a:cxnLst/>
              <a:rect l="l" t="t" r="r" b="b"/>
              <a:pathLst>
                <a:path w="151129" h="128905">
                  <a:moveTo>
                    <a:pt x="0" y="0"/>
                  </a:moveTo>
                  <a:lnTo>
                    <a:pt x="150710" y="0"/>
                  </a:lnTo>
                  <a:lnTo>
                    <a:pt x="150710" y="128295"/>
                  </a:lnTo>
                  <a:lnTo>
                    <a:pt x="0" y="128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8" name="object 169"/>
            <p:cNvSpPr/>
            <p:nvPr/>
          </p:nvSpPr>
          <p:spPr>
            <a:xfrm>
              <a:off x="5813086" y="2936684"/>
              <a:ext cx="307233" cy="70882"/>
            </a:xfrm>
            <a:custGeom>
              <a:avLst/>
              <a:gdLst/>
              <a:ahLst/>
              <a:cxnLst/>
              <a:rect l="l" t="t" r="r" b="b"/>
              <a:pathLst>
                <a:path w="151129" h="63500">
                  <a:moveTo>
                    <a:pt x="0" y="0"/>
                  </a:moveTo>
                  <a:lnTo>
                    <a:pt x="150710" y="0"/>
                  </a:lnTo>
                  <a:lnTo>
                    <a:pt x="150710" y="63157"/>
                  </a:lnTo>
                  <a:lnTo>
                    <a:pt x="0" y="63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09" name="object 210"/>
            <p:cNvSpPr/>
            <p:nvPr/>
          </p:nvSpPr>
          <p:spPr>
            <a:xfrm>
              <a:off x="5813086" y="3729903"/>
              <a:ext cx="307233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710" y="0"/>
                  </a:lnTo>
                </a:path>
              </a:pathLst>
            </a:custGeom>
            <a:ln w="49987">
              <a:solidFill>
                <a:srgbClr val="00AA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49" name="object 250"/>
            <p:cNvSpPr/>
            <p:nvPr/>
          </p:nvSpPr>
          <p:spPr>
            <a:xfrm>
              <a:off x="5813086" y="4323813"/>
              <a:ext cx="307233" cy="183586"/>
            </a:xfrm>
            <a:custGeom>
              <a:avLst/>
              <a:gdLst/>
              <a:ahLst/>
              <a:cxnLst/>
              <a:rect l="l" t="t" r="r" b="b"/>
              <a:pathLst>
                <a:path w="151129" h="164464">
                  <a:moveTo>
                    <a:pt x="0" y="0"/>
                  </a:moveTo>
                  <a:lnTo>
                    <a:pt x="150710" y="0"/>
                  </a:lnTo>
                  <a:lnTo>
                    <a:pt x="150710" y="164211"/>
                  </a:lnTo>
                  <a:lnTo>
                    <a:pt x="0" y="164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A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3" name="object 284"/>
            <p:cNvSpPr/>
            <p:nvPr/>
          </p:nvSpPr>
          <p:spPr>
            <a:xfrm>
              <a:off x="5813086" y="5225153"/>
              <a:ext cx="307233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710" y="0"/>
                  </a:lnTo>
                </a:path>
              </a:pathLst>
            </a:custGeom>
            <a:ln w="58369">
              <a:solidFill>
                <a:srgbClr val="00AA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77468" y="1400251"/>
            <a:ext cx="2321924" cy="3856787"/>
            <a:chOff x="6153468" y="1400250"/>
            <a:chExt cx="2321924" cy="3856787"/>
          </a:xfrm>
        </p:grpSpPr>
        <p:sp>
          <p:nvSpPr>
            <p:cNvPr id="623" name="object 324"/>
            <p:cNvSpPr/>
            <p:nvPr/>
          </p:nvSpPr>
          <p:spPr>
            <a:xfrm>
              <a:off x="8186512" y="1400250"/>
              <a:ext cx="288880" cy="107033"/>
            </a:xfrm>
            <a:custGeom>
              <a:avLst/>
              <a:gdLst/>
              <a:ahLst/>
              <a:cxnLst/>
              <a:rect l="l" t="t" r="r" b="b"/>
              <a:pathLst>
                <a:path w="151129" h="95884">
                  <a:moveTo>
                    <a:pt x="0" y="0"/>
                  </a:moveTo>
                  <a:lnTo>
                    <a:pt x="150710" y="0"/>
                  </a:lnTo>
                  <a:lnTo>
                    <a:pt x="150710" y="95796"/>
                  </a:lnTo>
                  <a:lnTo>
                    <a:pt x="0" y="95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66" name="object 367"/>
            <p:cNvSpPr/>
            <p:nvPr/>
          </p:nvSpPr>
          <p:spPr>
            <a:xfrm>
              <a:off x="8186512" y="1940176"/>
              <a:ext cx="288880" cy="317553"/>
            </a:xfrm>
            <a:custGeom>
              <a:avLst/>
              <a:gdLst/>
              <a:ahLst/>
              <a:cxnLst/>
              <a:rect l="l" t="t" r="r" b="b"/>
              <a:pathLst>
                <a:path w="151129" h="284480">
                  <a:moveTo>
                    <a:pt x="0" y="0"/>
                  </a:moveTo>
                  <a:lnTo>
                    <a:pt x="150710" y="0"/>
                  </a:lnTo>
                  <a:lnTo>
                    <a:pt x="150710" y="283908"/>
                  </a:lnTo>
                  <a:lnTo>
                    <a:pt x="0" y="28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19" name="object 420"/>
            <p:cNvSpPr/>
            <p:nvPr/>
          </p:nvSpPr>
          <p:spPr>
            <a:xfrm>
              <a:off x="8186512" y="3406948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62" name="object 463"/>
            <p:cNvSpPr/>
            <p:nvPr/>
          </p:nvSpPr>
          <p:spPr>
            <a:xfrm>
              <a:off x="8186512" y="4156969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05" name="object 506"/>
            <p:cNvSpPr/>
            <p:nvPr/>
          </p:nvSpPr>
          <p:spPr>
            <a:xfrm>
              <a:off x="8186512" y="4906878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19" name="object 420"/>
            <p:cNvSpPr/>
            <p:nvPr/>
          </p:nvSpPr>
          <p:spPr>
            <a:xfrm>
              <a:off x="8183848" y="2652493"/>
              <a:ext cx="288880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0" name="object 81"/>
            <p:cNvSpPr/>
            <p:nvPr/>
          </p:nvSpPr>
          <p:spPr>
            <a:xfrm>
              <a:off x="6153468" y="1428377"/>
              <a:ext cx="307233" cy="79388"/>
            </a:xfrm>
            <a:custGeom>
              <a:avLst/>
              <a:gdLst/>
              <a:ahLst/>
              <a:cxnLst/>
              <a:rect l="l" t="t" r="r" b="b"/>
              <a:pathLst>
                <a:path w="151129" h="71119">
                  <a:moveTo>
                    <a:pt x="0" y="0"/>
                  </a:moveTo>
                  <a:lnTo>
                    <a:pt x="150710" y="0"/>
                  </a:lnTo>
                  <a:lnTo>
                    <a:pt x="150710" y="70599"/>
                  </a:lnTo>
                  <a:lnTo>
                    <a:pt x="0" y="70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21" name="object 122"/>
            <p:cNvSpPr/>
            <p:nvPr/>
          </p:nvSpPr>
          <p:spPr>
            <a:xfrm>
              <a:off x="6153468" y="2107459"/>
              <a:ext cx="307233" cy="150271"/>
            </a:xfrm>
            <a:custGeom>
              <a:avLst/>
              <a:gdLst/>
              <a:ahLst/>
              <a:cxnLst/>
              <a:rect l="l" t="t" r="r" b="b"/>
              <a:pathLst>
                <a:path w="151129" h="134619">
                  <a:moveTo>
                    <a:pt x="0" y="0"/>
                  </a:moveTo>
                  <a:lnTo>
                    <a:pt x="150710" y="0"/>
                  </a:lnTo>
                  <a:lnTo>
                    <a:pt x="150710" y="134048"/>
                  </a:lnTo>
                  <a:lnTo>
                    <a:pt x="0" y="134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69" name="object 170"/>
            <p:cNvSpPr/>
            <p:nvPr/>
          </p:nvSpPr>
          <p:spPr>
            <a:xfrm>
              <a:off x="6153468" y="2657026"/>
              <a:ext cx="307233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12" name="object 213"/>
            <p:cNvSpPr/>
            <p:nvPr/>
          </p:nvSpPr>
          <p:spPr>
            <a:xfrm>
              <a:off x="6153468" y="3407047"/>
              <a:ext cx="307233" cy="296289"/>
            </a:xfrm>
            <a:custGeom>
              <a:avLst/>
              <a:gdLst/>
              <a:ahLst/>
              <a:cxnLst/>
              <a:rect l="l" t="t" r="r" b="b"/>
              <a:pathLst>
                <a:path w="151129" h="265430">
                  <a:moveTo>
                    <a:pt x="0" y="0"/>
                  </a:moveTo>
                  <a:lnTo>
                    <a:pt x="150710" y="0"/>
                  </a:lnTo>
                  <a:lnTo>
                    <a:pt x="150710" y="264960"/>
                  </a:lnTo>
                  <a:lnTo>
                    <a:pt x="0" y="264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50" name="object 251"/>
            <p:cNvSpPr/>
            <p:nvPr/>
          </p:nvSpPr>
          <p:spPr>
            <a:xfrm>
              <a:off x="6153468" y="4228234"/>
              <a:ext cx="307233" cy="279277"/>
            </a:xfrm>
            <a:custGeom>
              <a:avLst/>
              <a:gdLst/>
              <a:ahLst/>
              <a:cxnLst/>
              <a:rect l="l" t="t" r="r" b="b"/>
              <a:pathLst>
                <a:path w="151129" h="250189">
                  <a:moveTo>
                    <a:pt x="0" y="0"/>
                  </a:moveTo>
                  <a:lnTo>
                    <a:pt x="150710" y="0"/>
                  </a:lnTo>
                  <a:lnTo>
                    <a:pt x="150710" y="249834"/>
                  </a:lnTo>
                  <a:lnTo>
                    <a:pt x="0" y="249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4" name="object 285"/>
            <p:cNvSpPr/>
            <p:nvPr/>
          </p:nvSpPr>
          <p:spPr>
            <a:xfrm>
              <a:off x="6153468" y="4906878"/>
              <a:ext cx="307233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710" y="0"/>
                  </a:lnTo>
                  <a:lnTo>
                    <a:pt x="15071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FF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017645" y="1409608"/>
            <a:ext cx="2301799" cy="3847629"/>
            <a:chOff x="6493644" y="1409607"/>
            <a:chExt cx="2301799" cy="3847629"/>
          </a:xfrm>
        </p:grpSpPr>
        <p:sp>
          <p:nvSpPr>
            <p:cNvPr id="624" name="object 325"/>
            <p:cNvSpPr/>
            <p:nvPr/>
          </p:nvSpPr>
          <p:spPr>
            <a:xfrm>
              <a:off x="8506563" y="1409607"/>
              <a:ext cx="288880" cy="97818"/>
            </a:xfrm>
            <a:custGeom>
              <a:avLst/>
              <a:gdLst/>
              <a:ahLst/>
              <a:cxnLst/>
              <a:rect l="l" t="t" r="r" b="b"/>
              <a:pathLst>
                <a:path w="151129" h="87630">
                  <a:moveTo>
                    <a:pt x="0" y="0"/>
                  </a:moveTo>
                  <a:lnTo>
                    <a:pt x="150710" y="0"/>
                  </a:lnTo>
                  <a:lnTo>
                    <a:pt x="150710" y="87414"/>
                  </a:lnTo>
                  <a:lnTo>
                    <a:pt x="0" y="87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67" name="object 368"/>
            <p:cNvSpPr/>
            <p:nvPr/>
          </p:nvSpPr>
          <p:spPr>
            <a:xfrm>
              <a:off x="8506563" y="2073138"/>
              <a:ext cx="288880" cy="184294"/>
            </a:xfrm>
            <a:custGeom>
              <a:avLst/>
              <a:gdLst/>
              <a:ahLst/>
              <a:cxnLst/>
              <a:rect l="l" t="t" r="r" b="b"/>
              <a:pathLst>
                <a:path w="151129" h="165100">
                  <a:moveTo>
                    <a:pt x="0" y="0"/>
                  </a:moveTo>
                  <a:lnTo>
                    <a:pt x="150710" y="0"/>
                  </a:lnTo>
                  <a:lnTo>
                    <a:pt x="150710" y="164807"/>
                  </a:lnTo>
                  <a:lnTo>
                    <a:pt x="0" y="164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20" name="object 421"/>
            <p:cNvSpPr/>
            <p:nvPr/>
          </p:nvSpPr>
          <p:spPr>
            <a:xfrm>
              <a:off x="8506563" y="3419905"/>
              <a:ext cx="288880" cy="337401"/>
            </a:xfrm>
            <a:custGeom>
              <a:avLst/>
              <a:gdLst/>
              <a:ahLst/>
              <a:cxnLst/>
              <a:rect l="l" t="t" r="r" b="b"/>
              <a:pathLst>
                <a:path w="151129" h="302260">
                  <a:moveTo>
                    <a:pt x="0" y="0"/>
                  </a:moveTo>
                  <a:lnTo>
                    <a:pt x="150710" y="0"/>
                  </a:lnTo>
                  <a:lnTo>
                    <a:pt x="150710" y="302069"/>
                  </a:lnTo>
                  <a:lnTo>
                    <a:pt x="0" y="30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763" name="object 464"/>
            <p:cNvSpPr/>
            <p:nvPr/>
          </p:nvSpPr>
          <p:spPr>
            <a:xfrm>
              <a:off x="8506563" y="4344411"/>
              <a:ext cx="288880" cy="163030"/>
            </a:xfrm>
            <a:custGeom>
              <a:avLst/>
              <a:gdLst/>
              <a:ahLst/>
              <a:cxnLst/>
              <a:rect l="l" t="t" r="r" b="b"/>
              <a:pathLst>
                <a:path w="151129" h="146050">
                  <a:moveTo>
                    <a:pt x="0" y="0"/>
                  </a:moveTo>
                  <a:lnTo>
                    <a:pt x="150710" y="0"/>
                  </a:lnTo>
                  <a:lnTo>
                    <a:pt x="150710" y="145757"/>
                  </a:lnTo>
                  <a:lnTo>
                    <a:pt x="0" y="14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806" name="object 507"/>
            <p:cNvSpPr/>
            <p:nvPr/>
          </p:nvSpPr>
          <p:spPr>
            <a:xfrm>
              <a:off x="8506563" y="5050968"/>
              <a:ext cx="288880" cy="206268"/>
            </a:xfrm>
            <a:custGeom>
              <a:avLst/>
              <a:gdLst/>
              <a:ahLst/>
              <a:cxnLst/>
              <a:rect l="l" t="t" r="r" b="b"/>
              <a:pathLst>
                <a:path w="151129" h="184785">
                  <a:moveTo>
                    <a:pt x="0" y="0"/>
                  </a:moveTo>
                  <a:lnTo>
                    <a:pt x="150710" y="0"/>
                  </a:lnTo>
                  <a:lnTo>
                    <a:pt x="150710" y="184594"/>
                  </a:lnTo>
                  <a:lnTo>
                    <a:pt x="0" y="1845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20" name="object 421"/>
            <p:cNvSpPr/>
            <p:nvPr/>
          </p:nvSpPr>
          <p:spPr>
            <a:xfrm>
              <a:off x="8503898" y="2788328"/>
              <a:ext cx="288880" cy="214523"/>
            </a:xfrm>
            <a:custGeom>
              <a:avLst/>
              <a:gdLst/>
              <a:ahLst/>
              <a:cxnLst/>
              <a:rect l="l" t="t" r="r" b="b"/>
              <a:pathLst>
                <a:path w="151129" h="302260">
                  <a:moveTo>
                    <a:pt x="0" y="0"/>
                  </a:moveTo>
                  <a:lnTo>
                    <a:pt x="150710" y="0"/>
                  </a:lnTo>
                  <a:lnTo>
                    <a:pt x="150710" y="302069"/>
                  </a:lnTo>
                  <a:lnTo>
                    <a:pt x="0" y="302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381" name="object 82"/>
            <p:cNvSpPr/>
            <p:nvPr/>
          </p:nvSpPr>
          <p:spPr>
            <a:xfrm>
              <a:off x="6493644" y="1481461"/>
              <a:ext cx="307233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660" y="0"/>
                  </a:lnTo>
                </a:path>
              </a:pathLst>
            </a:custGeom>
            <a:ln w="4735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22" name="object 123"/>
            <p:cNvSpPr/>
            <p:nvPr/>
          </p:nvSpPr>
          <p:spPr>
            <a:xfrm>
              <a:off x="6493644" y="2166050"/>
              <a:ext cx="307233" cy="91438"/>
            </a:xfrm>
            <a:custGeom>
              <a:avLst/>
              <a:gdLst/>
              <a:ahLst/>
              <a:cxnLst/>
              <a:rect l="l" t="t" r="r" b="b"/>
              <a:pathLst>
                <a:path w="151129" h="81915">
                  <a:moveTo>
                    <a:pt x="0" y="0"/>
                  </a:moveTo>
                  <a:lnTo>
                    <a:pt x="150660" y="0"/>
                  </a:lnTo>
                  <a:lnTo>
                    <a:pt x="150660" y="81559"/>
                  </a:lnTo>
                  <a:lnTo>
                    <a:pt x="0" y="815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470" name="object 171"/>
            <p:cNvSpPr/>
            <p:nvPr/>
          </p:nvSpPr>
          <p:spPr>
            <a:xfrm>
              <a:off x="6493644" y="2936684"/>
              <a:ext cx="307233" cy="70882"/>
            </a:xfrm>
            <a:custGeom>
              <a:avLst/>
              <a:gdLst/>
              <a:ahLst/>
              <a:cxnLst/>
              <a:rect l="l" t="t" r="r" b="b"/>
              <a:pathLst>
                <a:path w="151129" h="63500">
                  <a:moveTo>
                    <a:pt x="0" y="0"/>
                  </a:moveTo>
                  <a:lnTo>
                    <a:pt x="150660" y="0"/>
                  </a:lnTo>
                  <a:lnTo>
                    <a:pt x="150660" y="63157"/>
                  </a:lnTo>
                  <a:lnTo>
                    <a:pt x="0" y="63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13" name="object 214"/>
            <p:cNvSpPr/>
            <p:nvPr/>
          </p:nvSpPr>
          <p:spPr>
            <a:xfrm>
              <a:off x="6493644" y="3687734"/>
              <a:ext cx="307233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660" y="0"/>
                  </a:lnTo>
                </a:path>
              </a:pathLst>
            </a:custGeom>
            <a:ln w="2830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51" name="object 252"/>
            <p:cNvSpPr/>
            <p:nvPr/>
          </p:nvSpPr>
          <p:spPr>
            <a:xfrm>
              <a:off x="6493644" y="4156969"/>
              <a:ext cx="307233" cy="350159"/>
            </a:xfrm>
            <a:custGeom>
              <a:avLst/>
              <a:gdLst/>
              <a:ahLst/>
              <a:cxnLst/>
              <a:rect l="l" t="t" r="r" b="b"/>
              <a:pathLst>
                <a:path w="151129" h="313689">
                  <a:moveTo>
                    <a:pt x="0" y="0"/>
                  </a:moveTo>
                  <a:lnTo>
                    <a:pt x="150660" y="0"/>
                  </a:lnTo>
                  <a:lnTo>
                    <a:pt x="150660" y="313677"/>
                  </a:lnTo>
                  <a:lnTo>
                    <a:pt x="0" y="313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585" name="object 286"/>
            <p:cNvSpPr/>
            <p:nvPr/>
          </p:nvSpPr>
          <p:spPr>
            <a:xfrm>
              <a:off x="6493644" y="5086905"/>
              <a:ext cx="307233" cy="170118"/>
            </a:xfrm>
            <a:custGeom>
              <a:avLst/>
              <a:gdLst/>
              <a:ahLst/>
              <a:cxnLst/>
              <a:rect l="l" t="t" r="r" b="b"/>
              <a:pathLst>
                <a:path w="151129" h="152400">
                  <a:moveTo>
                    <a:pt x="0" y="0"/>
                  </a:moveTo>
                  <a:lnTo>
                    <a:pt x="150660" y="0"/>
                  </a:lnTo>
                  <a:lnTo>
                    <a:pt x="150660" y="152399"/>
                  </a:lnTo>
                  <a:lnTo>
                    <a:pt x="0" y="15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FF54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1028" name="object 529"/>
          <p:cNvSpPr txBox="1"/>
          <p:nvPr/>
        </p:nvSpPr>
        <p:spPr>
          <a:xfrm>
            <a:off x="6631324" y="3074749"/>
            <a:ext cx="171841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790" marR="5080" indent="-212725" algn="ctr"/>
            <a:r>
              <a:rPr lang="de-DE" sz="1050" dirty="0">
                <a:latin typeface="Arial"/>
                <a:cs typeface="Arial"/>
              </a:rPr>
              <a:t>Food Price </a:t>
            </a:r>
            <a:r>
              <a:rPr lang="de-DE" sz="1050" dirty="0" err="1">
                <a:latin typeface="Arial"/>
                <a:cs typeface="Arial"/>
              </a:rPr>
              <a:t>Increase</a:t>
            </a:r>
            <a:endParaRPr lang="de-DE" sz="1050" dirty="0">
              <a:latin typeface="Arial"/>
              <a:cs typeface="Arial"/>
            </a:endParaRPr>
          </a:p>
          <a:p>
            <a:pPr marL="224790" marR="5080" indent="-212725" algn="ctr"/>
            <a:r>
              <a:rPr lang="de-DE" sz="1050" dirty="0">
                <a:latin typeface="Arial"/>
                <a:cs typeface="Arial"/>
              </a:rPr>
              <a:t>2030 (% </a:t>
            </a:r>
            <a:r>
              <a:rPr lang="de-DE" sz="1050" dirty="0" err="1">
                <a:latin typeface="Arial"/>
                <a:cs typeface="Arial"/>
              </a:rPr>
              <a:t>of</a:t>
            </a:r>
            <a:r>
              <a:rPr lang="de-DE" sz="1050" dirty="0">
                <a:latin typeface="Arial"/>
                <a:cs typeface="Arial"/>
              </a:rPr>
              <a:t> 2015)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30" name="object 524"/>
          <p:cNvSpPr txBox="1"/>
          <p:nvPr/>
        </p:nvSpPr>
        <p:spPr>
          <a:xfrm>
            <a:off x="6606127" y="2331345"/>
            <a:ext cx="1769043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 algn="ctr"/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Cumulated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Uranium</a:t>
            </a:r>
            <a:endParaRPr lang="de-DE" sz="1050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4604" marR="5080" indent="-2540" algn="ctr"/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2015-2050 (</a:t>
            </a:r>
            <a:r>
              <a:rPr lang="de-DE" sz="1050" dirty="0" err="1">
                <a:solidFill>
                  <a:srgbClr val="1A1A1A"/>
                </a:solidFill>
                <a:latin typeface="Arial"/>
                <a:cs typeface="Arial"/>
              </a:rPr>
              <a:t>Mt</a:t>
            </a:r>
            <a:r>
              <a:rPr lang="de-DE" sz="1050" dirty="0">
                <a:solidFill>
                  <a:srgbClr val="1A1A1A"/>
                </a:solidFill>
                <a:latin typeface="Arial"/>
                <a:cs typeface="Arial"/>
              </a:rPr>
              <a:t> U)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032" name="object 41"/>
          <p:cNvSpPr txBox="1"/>
          <p:nvPr/>
        </p:nvSpPr>
        <p:spPr>
          <a:xfrm>
            <a:off x="5522297" y="3671750"/>
            <a:ext cx="215444" cy="18146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/>
            <a:r>
              <a:rPr sz="1400" b="1" spc="-20" dirty="0">
                <a:solidFill>
                  <a:srgbClr val="1A1A1A"/>
                </a:solidFill>
                <a:latin typeface="Arial"/>
                <a:cs typeface="Arial"/>
              </a:rPr>
              <a:t>M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1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ga</a:t>
            </a:r>
            <a:r>
              <a:rPr sz="1400" b="1" spc="5" dirty="0">
                <a:solidFill>
                  <a:srgbClr val="1A1A1A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1A1A1A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A1A1A"/>
                </a:solidFill>
                <a:latin typeface="Arial"/>
                <a:cs typeface="Arial"/>
              </a:rPr>
              <a:t>n</a:t>
            </a:r>
            <a:r>
              <a:rPr sz="1400" b="1" spc="-80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lang="de-DE" sz="1400" b="1" spc="-5" dirty="0" err="1">
                <a:solidFill>
                  <a:srgbClr val="1A1A1A"/>
                </a:solidFill>
                <a:latin typeface="Arial"/>
                <a:cs typeface="Arial"/>
              </a:rPr>
              <a:t>risks</a:t>
            </a:r>
            <a:r>
              <a:rPr lang="de-DE" sz="1400" b="1" spc="-5" dirty="0">
                <a:solidFill>
                  <a:srgbClr val="1A1A1A"/>
                </a:solidFill>
                <a:latin typeface="Arial"/>
                <a:cs typeface="Arial"/>
              </a:rPr>
              <a:t> →</a:t>
            </a:r>
            <a:endParaRPr sz="1400" b="1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38367" y="5881544"/>
            <a:ext cx="861803" cy="138499"/>
            <a:chOff x="2914366" y="5881543"/>
            <a:chExt cx="861803" cy="138499"/>
          </a:xfrm>
        </p:grpSpPr>
        <p:sp>
          <p:nvSpPr>
            <p:cNvPr id="334" name="object 35"/>
            <p:cNvSpPr/>
            <p:nvPr/>
          </p:nvSpPr>
          <p:spPr>
            <a:xfrm>
              <a:off x="2914366" y="5952947"/>
              <a:ext cx="196344" cy="0"/>
            </a:xfrm>
            <a:custGeom>
              <a:avLst/>
              <a:gdLst/>
              <a:ahLst/>
              <a:cxnLst/>
              <a:rect l="l" t="t" r="r" b="b"/>
              <a:pathLst>
                <a:path w="175894">
                  <a:moveTo>
                    <a:pt x="0" y="0"/>
                  </a:moveTo>
                  <a:lnTo>
                    <a:pt x="175513" y="0"/>
                  </a:lnTo>
                </a:path>
              </a:pathLst>
            </a:custGeom>
            <a:ln w="54228">
              <a:solidFill>
                <a:srgbClr val="54FF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39"/>
            <p:cNvSpPr txBox="1"/>
            <p:nvPr/>
          </p:nvSpPr>
          <p:spPr>
            <a:xfrm>
              <a:off x="3157365" y="5881543"/>
              <a:ext cx="618804" cy="1384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900" spc="-5" dirty="0">
                  <a:latin typeface="Arial"/>
                  <a:cs typeface="Arial"/>
                </a:rPr>
                <a:t>1.5</a:t>
              </a:r>
              <a:r>
                <a:rPr lang="de-DE" sz="900" spc="-5" baseline="30000" dirty="0">
                  <a:latin typeface="Arial"/>
                  <a:cs typeface="Arial"/>
                </a:rPr>
                <a:t>o</a:t>
              </a:r>
              <a:r>
                <a:rPr sz="900" spc="-5" dirty="0">
                  <a:latin typeface="Arial"/>
                  <a:cs typeface="Arial"/>
                </a:rPr>
                <a:t>C_</a:t>
              </a:r>
              <a:r>
                <a:rPr lang="de-DE" sz="900" spc="-5" dirty="0">
                  <a:latin typeface="Arial"/>
                  <a:cs typeface="Arial"/>
                </a:rPr>
                <a:t>Sust</a:t>
              </a:r>
              <a:endParaRPr sz="900" dirty="0">
                <a:latin typeface="Arial"/>
                <a:cs typeface="Arial"/>
              </a:endParaRPr>
            </a:p>
          </p:txBody>
        </p:sp>
      </p:grpSp>
      <p:sp>
        <p:nvSpPr>
          <p:cNvPr id="1034" name="object 39"/>
          <p:cNvSpPr txBox="1"/>
          <p:nvPr/>
        </p:nvSpPr>
        <p:spPr>
          <a:xfrm>
            <a:off x="3801981" y="5889917"/>
            <a:ext cx="6188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de-DE" sz="900" spc="-5" dirty="0">
                <a:latin typeface="Arial"/>
                <a:cs typeface="Arial"/>
              </a:rPr>
              <a:t>2</a:t>
            </a:r>
            <a:r>
              <a:rPr lang="de-DE" sz="900" spc="-5" baseline="30000" dirty="0">
                <a:latin typeface="Arial"/>
                <a:cs typeface="Arial"/>
              </a:rPr>
              <a:t>o</a:t>
            </a:r>
            <a:r>
              <a:rPr sz="900" spc="-5" dirty="0">
                <a:latin typeface="Arial"/>
                <a:cs typeface="Arial"/>
              </a:rPr>
              <a:t>C_</a:t>
            </a:r>
            <a:r>
              <a:rPr lang="de-DE" sz="900" spc="-5" dirty="0" err="1">
                <a:latin typeface="Arial"/>
                <a:cs typeface="Arial"/>
              </a:rPr>
              <a:t>Def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035" name="object 39"/>
          <p:cNvSpPr txBox="1"/>
          <p:nvPr/>
        </p:nvSpPr>
        <p:spPr>
          <a:xfrm>
            <a:off x="2880837" y="5890978"/>
            <a:ext cx="61880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de-DE" sz="900" spc="-5" dirty="0">
                <a:latin typeface="Arial"/>
                <a:cs typeface="Arial"/>
              </a:rPr>
              <a:t>REF</a:t>
            </a:r>
            <a:r>
              <a:rPr sz="900" spc="-5" dirty="0">
                <a:latin typeface="Arial"/>
                <a:cs typeface="Arial"/>
              </a:rPr>
              <a:t>_</a:t>
            </a:r>
            <a:r>
              <a:rPr lang="de-DE" sz="900" spc="-5" dirty="0" err="1">
                <a:latin typeface="Arial"/>
                <a:cs typeface="Arial"/>
              </a:rPr>
              <a:t>Def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99" name="object 624"/>
          <p:cNvSpPr txBox="1"/>
          <p:nvPr/>
        </p:nvSpPr>
        <p:spPr>
          <a:xfrm>
            <a:off x="9046035" y="5312269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01" name="object 624"/>
          <p:cNvSpPr txBox="1"/>
          <p:nvPr/>
        </p:nvSpPr>
        <p:spPr>
          <a:xfrm>
            <a:off x="9381324" y="5312269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C_Sust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903" name="object 624"/>
          <p:cNvSpPr txBox="1"/>
          <p:nvPr/>
        </p:nvSpPr>
        <p:spPr>
          <a:xfrm>
            <a:off x="9696291" y="5316582"/>
            <a:ext cx="265778" cy="77941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36" name="object 624"/>
          <p:cNvSpPr txBox="1"/>
          <p:nvPr/>
        </p:nvSpPr>
        <p:spPr>
          <a:xfrm>
            <a:off x="10031580" y="5316582"/>
            <a:ext cx="265778" cy="85561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C_Sust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037" name="object 600"/>
          <p:cNvSpPr txBox="1"/>
          <p:nvPr/>
        </p:nvSpPr>
        <p:spPr>
          <a:xfrm>
            <a:off x="6343651" y="2189204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038" name="object 602"/>
          <p:cNvSpPr txBox="1"/>
          <p:nvPr/>
        </p:nvSpPr>
        <p:spPr>
          <a:xfrm>
            <a:off x="6348419" y="2014111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.5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039" name="object 604"/>
          <p:cNvSpPr txBox="1"/>
          <p:nvPr/>
        </p:nvSpPr>
        <p:spPr>
          <a:xfrm>
            <a:off x="6343651" y="1835151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1.0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0" name="object 600"/>
          <p:cNvSpPr txBox="1"/>
          <p:nvPr/>
        </p:nvSpPr>
        <p:spPr>
          <a:xfrm>
            <a:off x="8457970" y="1452303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1" name="object 602"/>
          <p:cNvSpPr txBox="1"/>
          <p:nvPr/>
        </p:nvSpPr>
        <p:spPr>
          <a:xfrm>
            <a:off x="8462738" y="1277210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2" name="object 604"/>
          <p:cNvSpPr txBox="1"/>
          <p:nvPr/>
        </p:nvSpPr>
        <p:spPr>
          <a:xfrm>
            <a:off x="8457970" y="1098250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800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3" name="object 600"/>
          <p:cNvSpPr txBox="1"/>
          <p:nvPr/>
        </p:nvSpPr>
        <p:spPr>
          <a:xfrm>
            <a:off x="8458201" y="5204540"/>
            <a:ext cx="20059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sz="800" dirty="0">
                <a:solidFill>
                  <a:srgbClr val="4D4D4D"/>
                </a:solidFill>
                <a:latin typeface="Arial"/>
                <a:cs typeface="Arial"/>
              </a:rPr>
              <a:t>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4" name="object 602"/>
          <p:cNvSpPr txBox="1"/>
          <p:nvPr/>
        </p:nvSpPr>
        <p:spPr>
          <a:xfrm>
            <a:off x="8462969" y="5029447"/>
            <a:ext cx="1953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5" name="object 604"/>
          <p:cNvSpPr txBox="1"/>
          <p:nvPr/>
        </p:nvSpPr>
        <p:spPr>
          <a:xfrm>
            <a:off x="8458201" y="4850487"/>
            <a:ext cx="2001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de-DE" sz="800" dirty="0">
                <a:solidFill>
                  <a:srgbClr val="4D4D4D"/>
                </a:solidFill>
                <a:latin typeface="Arial"/>
                <a:cs typeface="Arial"/>
              </a:rPr>
              <a:t>800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96" name="object 578"/>
          <p:cNvSpPr/>
          <p:nvPr/>
        </p:nvSpPr>
        <p:spPr>
          <a:xfrm>
            <a:off x="6681679" y="5292925"/>
            <a:ext cx="31188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635" y="0"/>
                </a:lnTo>
              </a:path>
            </a:pathLst>
          </a:custGeom>
          <a:ln w="1079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1297" name="object 624"/>
          <p:cNvSpPr txBox="1"/>
          <p:nvPr/>
        </p:nvSpPr>
        <p:spPr>
          <a:xfrm>
            <a:off x="6766571" y="5349138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sz="1100" spc="-5" dirty="0" err="1">
                <a:solidFill>
                  <a:srgbClr val="4D4D4D"/>
                </a:solidFill>
                <a:latin typeface="Arial"/>
                <a:cs typeface="Arial"/>
              </a:rPr>
              <a:t>REF_Def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98" name="object 624"/>
          <p:cNvSpPr txBox="1"/>
          <p:nvPr/>
        </p:nvSpPr>
        <p:spPr>
          <a:xfrm>
            <a:off x="7058315" y="5348171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99" name="object 624"/>
          <p:cNvSpPr txBox="1"/>
          <p:nvPr/>
        </p:nvSpPr>
        <p:spPr>
          <a:xfrm>
            <a:off x="7393604" y="5348171"/>
            <a:ext cx="265778" cy="716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2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C_Sust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00" name="object 624"/>
          <p:cNvSpPr txBox="1"/>
          <p:nvPr/>
        </p:nvSpPr>
        <p:spPr>
          <a:xfrm>
            <a:off x="7708571" y="5352484"/>
            <a:ext cx="265778" cy="77941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C_Def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01" name="object 624"/>
          <p:cNvSpPr txBox="1"/>
          <p:nvPr/>
        </p:nvSpPr>
        <p:spPr>
          <a:xfrm>
            <a:off x="8043860" y="5352484"/>
            <a:ext cx="265778" cy="85561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83820" algn="r">
              <a:lnSpc>
                <a:spcPct val="156900"/>
              </a:lnSpc>
            </a:pP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1.5</a:t>
            </a:r>
            <a:r>
              <a:rPr lang="de-DE" sz="1100" spc="-5" baseline="30000" dirty="0">
                <a:solidFill>
                  <a:srgbClr val="4D4D4D"/>
                </a:solidFill>
                <a:latin typeface="Arial"/>
                <a:cs typeface="Arial"/>
              </a:rPr>
              <a:t>o</a:t>
            </a:r>
            <a:r>
              <a:rPr lang="de-DE" sz="1100" spc="-5" dirty="0">
                <a:solidFill>
                  <a:srgbClr val="4D4D4D"/>
                </a:solidFill>
                <a:latin typeface="Arial"/>
                <a:cs typeface="Arial"/>
              </a:rPr>
              <a:t>C_Sust</a:t>
            </a:r>
            <a:endParaRPr sz="1100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>
            <a:off x="3319958" y="3806246"/>
            <a:ext cx="1028800" cy="81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8" name="Straight Connector 867"/>
          <p:cNvCxnSpPr/>
          <p:nvPr/>
        </p:nvCxnSpPr>
        <p:spPr bwMode="auto">
          <a:xfrm flipV="1">
            <a:off x="3313781" y="3776342"/>
            <a:ext cx="0" cy="16401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8" name="Title 1"/>
          <p:cNvSpPr txBox="1">
            <a:spLocks/>
          </p:cNvSpPr>
          <p:nvPr/>
        </p:nvSpPr>
        <p:spPr>
          <a:xfrm>
            <a:off x="677334" y="100584"/>
            <a:ext cx="10176594" cy="124358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Different </a:t>
            </a:r>
            <a:r>
              <a:rPr lang="de-DE" dirty="0" err="1">
                <a:solidFill>
                  <a:schemeClr val="tx1"/>
                </a:solidFill>
              </a:rPr>
              <a:t>profiles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sustainability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indicators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42" name="Slide Number Placeholder 5"/>
          <p:cNvSpPr txBox="1">
            <a:spLocks/>
          </p:cNvSpPr>
          <p:nvPr/>
        </p:nvSpPr>
        <p:spPr>
          <a:xfrm>
            <a:off x="10911843" y="6406487"/>
            <a:ext cx="99373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marL="342900" indent="-34290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stemschrift Normal"/>
              <a:buChar char="›"/>
              <a:defRPr sz="3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Symbol" pitchFamily="2" charset="2"/>
              <a:buChar char="-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/>
              <a:t>14</a:t>
            </a:r>
            <a:endParaRPr lang="de-DE" dirty="0"/>
          </a:p>
        </p:txBody>
      </p:sp>
      <p:sp>
        <p:nvSpPr>
          <p:cNvPr id="866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16000" y="6253841"/>
            <a:ext cx="1791686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z="1200" dirty="0"/>
              <a:t>Bertram et al. (2018)</a:t>
            </a:r>
          </a:p>
        </p:txBody>
      </p:sp>
    </p:spTree>
    <p:extLst>
      <p:ext uri="{BB962C8B-B14F-4D97-AF65-F5344CB8AC3E}">
        <p14:creationId xmlns:p14="http://schemas.microsoft.com/office/powerpoint/2010/main" val="9690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" grpId="0"/>
      <p:bldP spid="903" grpId="0"/>
      <p:bldP spid="1036" grpId="0"/>
      <p:bldP spid="1299" grpId="0"/>
      <p:bldP spid="1300" grpId="0"/>
      <p:bldP spid="13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5D39C48-92A8-4DFD-A707-23D9D26C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SDG representation in IAM literature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3DB20B-CB0D-1D48-A76E-4830768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5880" y="228600"/>
            <a:ext cx="6416842" cy="6400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9F629-9BC3-D84E-9BB8-6E9CCE6B4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844824"/>
            <a:ext cx="4011084" cy="428134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nl-NL" altLang="en-US" sz="2400" dirty="0" err="1"/>
              <a:t>Many</a:t>
            </a:r>
            <a:r>
              <a:rPr lang="nl-NL" altLang="en-US" sz="2400" dirty="0"/>
              <a:t> </a:t>
            </a:r>
            <a:r>
              <a:rPr lang="nl-NL" altLang="en-US" sz="2400" dirty="0" err="1"/>
              <a:t>SDGs</a:t>
            </a:r>
            <a:r>
              <a:rPr lang="nl-NL" altLang="en-US" sz="2400" dirty="0"/>
              <a:t> </a:t>
            </a:r>
            <a:r>
              <a:rPr lang="nl-NL" altLang="en-US" sz="2400" dirty="0" err="1"/>
              <a:t>can</a:t>
            </a:r>
            <a:r>
              <a:rPr lang="nl-NL" altLang="en-US" sz="2400" dirty="0"/>
              <a:t> (</a:t>
            </a:r>
            <a:r>
              <a:rPr lang="nl-NL" altLang="en-US" sz="2400" dirty="0" err="1"/>
              <a:t>partly</a:t>
            </a:r>
            <a:r>
              <a:rPr lang="nl-NL" altLang="en-US" sz="2400" dirty="0"/>
              <a:t>) </a:t>
            </a:r>
            <a:r>
              <a:rPr lang="nl-NL" altLang="en-US" sz="2400" dirty="0" err="1"/>
              <a:t>be</a:t>
            </a:r>
            <a:r>
              <a:rPr lang="nl-NL" altLang="en-US" sz="2400" dirty="0"/>
              <a:t> </a:t>
            </a:r>
            <a:r>
              <a:rPr lang="nl-NL" altLang="en-US" sz="2400" dirty="0" err="1"/>
              <a:t>quantified</a:t>
            </a:r>
            <a:r>
              <a:rPr lang="nl-NL" altLang="en-US" sz="2400" dirty="0"/>
              <a:t> </a:t>
            </a:r>
            <a:r>
              <a:rPr lang="nl-NL" altLang="en-US" sz="2400" dirty="0" err="1"/>
              <a:t>by</a:t>
            </a:r>
            <a:r>
              <a:rPr lang="nl-NL" altLang="en-US" sz="2400" dirty="0"/>
              <a:t> </a:t>
            </a:r>
            <a:r>
              <a:rPr lang="nl-NL" altLang="en-US" sz="2400" dirty="0" err="1"/>
              <a:t>IAMs</a:t>
            </a:r>
            <a:r>
              <a:rPr lang="nl-NL" altLang="en-US" sz="2400" dirty="0"/>
              <a:t> </a:t>
            </a:r>
            <a:r>
              <a:rPr lang="nl-NL" altLang="en-US" sz="2400" dirty="0" err="1">
                <a:sym typeface="Wingdings" charset="2"/>
              </a:rPr>
              <a:t>especially</a:t>
            </a:r>
            <a:r>
              <a:rPr lang="nl-NL" altLang="en-US" sz="2400" dirty="0">
                <a:sym typeface="Wingdings" charset="2"/>
              </a:rPr>
              <a:t> in </a:t>
            </a:r>
            <a:r>
              <a:rPr lang="nl-NL" altLang="en-US" sz="2400" b="1" dirty="0">
                <a:sym typeface="Wingdings" charset="2"/>
              </a:rPr>
              <a:t>‘</a:t>
            </a:r>
            <a:r>
              <a:rPr lang="nl-NL" altLang="en-US" sz="2400" b="1" dirty="0" err="1">
                <a:solidFill>
                  <a:srgbClr val="00B050"/>
                </a:solidFill>
                <a:sym typeface="Wingdings" charset="2"/>
              </a:rPr>
              <a:t>Efficient</a:t>
            </a:r>
            <a:r>
              <a:rPr lang="nl-NL" altLang="en-US" sz="2400" b="1" dirty="0">
                <a:solidFill>
                  <a:srgbClr val="00B050"/>
                </a:solidFill>
                <a:sym typeface="Wingdings" charset="2"/>
              </a:rPr>
              <a:t> &amp; </a:t>
            </a:r>
            <a:r>
              <a:rPr lang="nl-NL" altLang="en-US" sz="2400" b="1" dirty="0" err="1">
                <a:solidFill>
                  <a:srgbClr val="00B050"/>
                </a:solidFill>
                <a:sym typeface="Wingdings" charset="2"/>
              </a:rPr>
              <a:t>sustainable</a:t>
            </a:r>
            <a:r>
              <a:rPr lang="nl-NL" altLang="en-US" sz="2400" b="1" dirty="0">
                <a:solidFill>
                  <a:srgbClr val="00B050"/>
                </a:solidFill>
                <a:sym typeface="Wingdings" charset="2"/>
              </a:rPr>
              <a:t> resource </a:t>
            </a:r>
            <a:r>
              <a:rPr lang="nl-NL" altLang="en-US" sz="2400" b="1" dirty="0" err="1">
                <a:solidFill>
                  <a:srgbClr val="00B050"/>
                </a:solidFill>
                <a:sym typeface="Wingdings" charset="2"/>
              </a:rPr>
              <a:t>use</a:t>
            </a:r>
            <a:r>
              <a:rPr lang="nl-NL" altLang="en-US" sz="2400" b="1" dirty="0">
                <a:sym typeface="Wingdings" charset="2"/>
              </a:rPr>
              <a:t>’ + ‘</a:t>
            </a:r>
            <a:r>
              <a:rPr lang="nl-NL" altLang="en-US" sz="2400" b="1" dirty="0" err="1">
                <a:solidFill>
                  <a:srgbClr val="0070C0"/>
                </a:solidFill>
                <a:sym typeface="Wingdings" charset="2"/>
              </a:rPr>
              <a:t>Prevent</a:t>
            </a:r>
            <a:r>
              <a:rPr lang="nl-NL" altLang="en-US" sz="2400" b="1" dirty="0">
                <a:solidFill>
                  <a:srgbClr val="0070C0"/>
                </a:solidFill>
                <a:sym typeface="Wingdings" charset="2"/>
              </a:rPr>
              <a:t> </a:t>
            </a:r>
            <a:r>
              <a:rPr lang="nl-NL" altLang="en-US" sz="2400" b="1" dirty="0" err="1">
                <a:solidFill>
                  <a:srgbClr val="0070C0"/>
                </a:solidFill>
                <a:sym typeface="Wingdings" charset="2"/>
              </a:rPr>
              <a:t>environmental</a:t>
            </a:r>
            <a:r>
              <a:rPr lang="nl-NL" altLang="en-US" sz="2400" b="1" dirty="0">
                <a:solidFill>
                  <a:srgbClr val="0070C0"/>
                </a:solidFill>
                <a:sym typeface="Wingdings" charset="2"/>
              </a:rPr>
              <a:t> </a:t>
            </a:r>
            <a:r>
              <a:rPr lang="nl-NL" altLang="en-US" sz="2400" b="1" dirty="0" err="1">
                <a:solidFill>
                  <a:srgbClr val="0070C0"/>
                </a:solidFill>
                <a:sym typeface="Wingdings" charset="2"/>
              </a:rPr>
              <a:t>degradation</a:t>
            </a:r>
            <a:r>
              <a:rPr lang="nl-NL" altLang="en-US" sz="2400" b="1" dirty="0">
                <a:sym typeface="Wingdings" charset="2"/>
              </a:rPr>
              <a:t>’ </a:t>
            </a:r>
            <a:r>
              <a:rPr lang="nl-NL" altLang="en-US" sz="2400" dirty="0">
                <a:sym typeface="Wingdings" charset="2"/>
              </a:rPr>
              <a:t>clusters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nl-NL" sz="2400" dirty="0"/>
              <a:t>More </a:t>
            </a:r>
            <a:r>
              <a:rPr lang="nl-NL" sz="2400" dirty="0" err="1"/>
              <a:t>challenging</a:t>
            </a:r>
            <a:r>
              <a:rPr lang="nl-NL" sz="2400" dirty="0"/>
              <a:t> in </a:t>
            </a:r>
            <a:r>
              <a:rPr lang="nl-NL" sz="2400" b="1" dirty="0"/>
              <a:t>‘</a:t>
            </a:r>
            <a:r>
              <a:rPr lang="nl-NL" sz="2400" b="1" dirty="0">
                <a:solidFill>
                  <a:srgbClr val="FFC000"/>
                </a:solidFill>
              </a:rPr>
              <a:t>Human development goals</a:t>
            </a:r>
            <a:r>
              <a:rPr lang="nl-NL" sz="2400" b="1" dirty="0"/>
              <a:t>’ + ‘</a:t>
            </a:r>
            <a:r>
              <a:rPr lang="nl-NL" sz="2400" b="1" dirty="0" err="1">
                <a:solidFill>
                  <a:srgbClr val="C00000"/>
                </a:solidFill>
              </a:rPr>
              <a:t>Good</a:t>
            </a:r>
            <a:r>
              <a:rPr lang="nl-NL" sz="2400" b="1" dirty="0">
                <a:solidFill>
                  <a:srgbClr val="C00000"/>
                </a:solidFill>
              </a:rPr>
              <a:t> </a:t>
            </a:r>
            <a:r>
              <a:rPr lang="nl-NL" sz="2400" b="1" dirty="0" err="1">
                <a:solidFill>
                  <a:srgbClr val="C00000"/>
                </a:solidFill>
              </a:rPr>
              <a:t>governance</a:t>
            </a:r>
            <a:r>
              <a:rPr lang="nl-NL" sz="2400" b="1" dirty="0">
                <a:solidFill>
                  <a:srgbClr val="C00000"/>
                </a:solidFill>
              </a:rPr>
              <a:t> </a:t>
            </a:r>
            <a:r>
              <a:rPr lang="nl-NL" sz="2400" b="1" dirty="0" err="1">
                <a:solidFill>
                  <a:srgbClr val="C00000"/>
                </a:solidFill>
              </a:rPr>
              <a:t>and</a:t>
            </a:r>
            <a:r>
              <a:rPr lang="nl-NL" sz="2400" b="1" dirty="0">
                <a:solidFill>
                  <a:srgbClr val="C00000"/>
                </a:solidFill>
              </a:rPr>
              <a:t> </a:t>
            </a:r>
            <a:r>
              <a:rPr lang="nl-NL" sz="2400" b="1" dirty="0" err="1">
                <a:solidFill>
                  <a:srgbClr val="C00000"/>
                </a:solidFill>
              </a:rPr>
              <a:t>infrastructure</a:t>
            </a:r>
            <a:r>
              <a:rPr lang="nl-NL" sz="2400" b="1" dirty="0"/>
              <a:t>’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endParaRPr lang="nl-NL" sz="24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F25E0-9876-2845-BD57-9944C48F09E3}"/>
              </a:ext>
            </a:extLst>
          </p:cNvPr>
          <p:cNvSpPr txBox="1"/>
          <p:nvPr/>
        </p:nvSpPr>
        <p:spPr>
          <a:xfrm>
            <a:off x="9508946" y="648866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van Soest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25317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284" y="455613"/>
            <a:ext cx="10663767" cy="751681"/>
          </a:xfrm>
        </p:spPr>
        <p:txBody>
          <a:bodyPr/>
          <a:lstStyle/>
          <a:p>
            <a:r>
              <a:rPr lang="en-US" dirty="0"/>
              <a:t>Use IAM to quantify SDGs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284" y="1207294"/>
            <a:ext cx="10663767" cy="5390059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nl-NL" altLang="en-US" sz="2400" dirty="0" err="1"/>
              <a:t>Many</a:t>
            </a:r>
            <a:r>
              <a:rPr lang="nl-NL" altLang="en-US" sz="2400" dirty="0"/>
              <a:t> </a:t>
            </a:r>
            <a:r>
              <a:rPr lang="nl-NL" altLang="en-US" sz="2400" dirty="0" err="1"/>
              <a:t>SDGs</a:t>
            </a:r>
            <a:r>
              <a:rPr lang="nl-NL" altLang="en-US" sz="2400" dirty="0"/>
              <a:t> </a:t>
            </a:r>
            <a:r>
              <a:rPr lang="nl-NL" altLang="en-US" sz="2400" dirty="0" err="1"/>
              <a:t>can</a:t>
            </a:r>
            <a:r>
              <a:rPr lang="nl-NL" altLang="en-US" sz="2400" dirty="0"/>
              <a:t> (</a:t>
            </a:r>
            <a:r>
              <a:rPr lang="nl-NL" altLang="en-US" sz="2400" dirty="0" err="1"/>
              <a:t>partly</a:t>
            </a:r>
            <a:r>
              <a:rPr lang="nl-NL" altLang="en-US" sz="2400" dirty="0"/>
              <a:t>) </a:t>
            </a:r>
            <a:r>
              <a:rPr lang="nl-NL" altLang="en-US" sz="2400" dirty="0" err="1"/>
              <a:t>be</a:t>
            </a:r>
            <a:r>
              <a:rPr lang="nl-NL" altLang="en-US" sz="2400" dirty="0"/>
              <a:t> </a:t>
            </a:r>
            <a:r>
              <a:rPr lang="nl-NL" altLang="en-US" sz="2400" dirty="0" err="1"/>
              <a:t>quantified</a:t>
            </a:r>
            <a:r>
              <a:rPr lang="nl-NL" altLang="en-US" sz="2400" dirty="0"/>
              <a:t> </a:t>
            </a:r>
            <a:r>
              <a:rPr lang="nl-NL" altLang="en-US" sz="2400" dirty="0" err="1"/>
              <a:t>by</a:t>
            </a:r>
            <a:r>
              <a:rPr lang="nl-NL" altLang="en-US" sz="2400" dirty="0"/>
              <a:t> </a:t>
            </a:r>
            <a:r>
              <a:rPr lang="nl-NL" altLang="en-US" sz="2400" dirty="0" err="1"/>
              <a:t>IAMs</a:t>
            </a:r>
            <a:endParaRPr lang="nl-NL" altLang="en-US" sz="2400" dirty="0"/>
          </a:p>
          <a:p>
            <a:pPr lvl="1">
              <a:defRPr/>
            </a:pPr>
            <a:r>
              <a:rPr lang="nl-NL" altLang="en-US" sz="2400" dirty="0">
                <a:sym typeface="Wingdings" charset="2"/>
              </a:rPr>
              <a:t>Especially in </a:t>
            </a:r>
            <a:r>
              <a:rPr lang="nl-NL" altLang="en-US" sz="2400" b="1" dirty="0">
                <a:sym typeface="Wingdings" charset="2"/>
              </a:rPr>
              <a:t>‘</a:t>
            </a:r>
            <a:r>
              <a:rPr lang="nl-NL" altLang="en-US" sz="2400" b="1" dirty="0">
                <a:solidFill>
                  <a:srgbClr val="00B050"/>
                </a:solidFill>
                <a:sym typeface="Wingdings" charset="2"/>
              </a:rPr>
              <a:t>Efficient &amp; sustainable resource use</a:t>
            </a:r>
            <a:r>
              <a:rPr lang="nl-NL" altLang="en-US" sz="2400" b="1" dirty="0">
                <a:sym typeface="Wingdings" charset="2"/>
              </a:rPr>
              <a:t>’ + ‘</a:t>
            </a:r>
            <a:r>
              <a:rPr lang="nl-NL" altLang="en-US" sz="2400" b="1" dirty="0">
                <a:solidFill>
                  <a:srgbClr val="0070C0"/>
                </a:solidFill>
                <a:sym typeface="Wingdings" charset="2"/>
              </a:rPr>
              <a:t>Prevent environmental degradation</a:t>
            </a:r>
            <a:r>
              <a:rPr lang="nl-NL" altLang="en-US" sz="2400" b="1" dirty="0">
                <a:sym typeface="Wingdings" charset="2"/>
              </a:rPr>
              <a:t>’ </a:t>
            </a:r>
            <a:r>
              <a:rPr lang="nl-NL" altLang="en-US" sz="2400" dirty="0">
                <a:sym typeface="Wingdings" charset="2"/>
              </a:rPr>
              <a:t>clusters</a:t>
            </a:r>
          </a:p>
          <a:p>
            <a:pPr>
              <a:defRPr/>
            </a:pPr>
            <a:r>
              <a:rPr lang="nl-NL" dirty="0" err="1"/>
              <a:t>Interactions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in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en-US" b="1" kern="1200" dirty="0">
                <a:solidFill>
                  <a:srgbClr val="00B050"/>
                </a:solidFill>
              </a:rPr>
              <a:t>‘Efficient and sustainable resource use’ </a:t>
            </a:r>
            <a:r>
              <a:rPr lang="en-US" b="1" kern="1200" dirty="0">
                <a:solidFill>
                  <a:schemeClr val="tx1"/>
                </a:solidFill>
              </a:rPr>
              <a:t>and </a:t>
            </a:r>
            <a:r>
              <a:rPr lang="en-US" b="1" kern="1200" dirty="0">
                <a:solidFill>
                  <a:srgbClr val="0070C0"/>
                </a:solidFill>
              </a:rPr>
              <a:t>‘Prevent environmental degradation’</a:t>
            </a:r>
            <a:r>
              <a:rPr lang="en-US" kern="1200" dirty="0">
                <a:solidFill>
                  <a:srgbClr val="0070C0"/>
                </a:solidFill>
              </a:rPr>
              <a:t> </a:t>
            </a:r>
            <a:r>
              <a:rPr lang="en-US" kern="1200" dirty="0">
                <a:solidFill>
                  <a:schemeClr val="tx1"/>
                </a:solidFill>
              </a:rPr>
              <a:t>clusters - &amp; links with </a:t>
            </a:r>
            <a:r>
              <a:rPr lang="en-US" b="1" kern="1200" dirty="0">
                <a:solidFill>
                  <a:srgbClr val="FFC000"/>
                </a:solidFill>
              </a:rPr>
              <a:t>economy</a:t>
            </a:r>
          </a:p>
          <a:p>
            <a:pPr lvl="1">
              <a:defRPr/>
            </a:pPr>
            <a:endParaRPr lang="nl-NL" sz="2400" dirty="0"/>
          </a:p>
          <a:p>
            <a:pPr>
              <a:defRPr/>
            </a:pPr>
            <a:r>
              <a:rPr lang="nl-NL" sz="2400" dirty="0" err="1"/>
              <a:t>Quantification</a:t>
            </a:r>
            <a:r>
              <a:rPr lang="nl-NL" sz="2400" dirty="0"/>
              <a:t> more challenging in </a:t>
            </a:r>
            <a:r>
              <a:rPr lang="nl-NL" sz="2400" b="1" dirty="0"/>
              <a:t>‘</a:t>
            </a:r>
            <a:r>
              <a:rPr lang="nl-NL" sz="2400" b="1" dirty="0">
                <a:solidFill>
                  <a:srgbClr val="FFC000"/>
                </a:solidFill>
              </a:rPr>
              <a:t>Human development goals</a:t>
            </a:r>
            <a:r>
              <a:rPr lang="nl-NL" sz="2400" b="1" dirty="0"/>
              <a:t>’ + ‘</a:t>
            </a:r>
            <a:r>
              <a:rPr lang="nl-NL" sz="2400" b="1" dirty="0">
                <a:solidFill>
                  <a:srgbClr val="C00000"/>
                </a:solidFill>
              </a:rPr>
              <a:t>Good governance and infrastructure</a:t>
            </a:r>
            <a:r>
              <a:rPr lang="nl-NL" sz="2400" b="1" dirty="0"/>
              <a:t>’</a:t>
            </a:r>
          </a:p>
          <a:p>
            <a:pPr lvl="1">
              <a:defRPr/>
            </a:pPr>
            <a:r>
              <a:rPr lang="nl-NL" sz="2400" dirty="0"/>
              <a:t>Institution/policy/legal framework indicators</a:t>
            </a:r>
          </a:p>
          <a:p>
            <a:pPr lvl="1">
              <a:defRPr/>
            </a:pPr>
            <a:r>
              <a:rPr lang="nl-NL" sz="2400" dirty="0" err="1"/>
              <a:t>Key</a:t>
            </a:r>
            <a:r>
              <a:rPr lang="nl-NL" sz="2400" dirty="0"/>
              <a:t> </a:t>
            </a:r>
            <a:r>
              <a:rPr lang="nl-NL" sz="2400" dirty="0" err="1"/>
              <a:t>planned</a:t>
            </a:r>
            <a:r>
              <a:rPr lang="nl-NL" dirty="0"/>
              <a:t> (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ongoing</a:t>
            </a:r>
            <a:r>
              <a:rPr lang="nl-NL" dirty="0"/>
              <a:t>)</a:t>
            </a:r>
            <a:r>
              <a:rPr lang="nl-NL" sz="2400" dirty="0"/>
              <a:t> </a:t>
            </a:r>
            <a:r>
              <a:rPr lang="nl-NL" sz="2400" dirty="0" err="1"/>
              <a:t>developments</a:t>
            </a:r>
            <a:r>
              <a:rPr lang="nl-NL" sz="2400" b="1" dirty="0"/>
              <a:t>: </a:t>
            </a:r>
            <a:r>
              <a:rPr lang="nl-NL" sz="2400" b="1" dirty="0">
                <a:solidFill>
                  <a:srgbClr val="FFC000"/>
                </a:solidFill>
              </a:rPr>
              <a:t>poverty</a:t>
            </a:r>
            <a:r>
              <a:rPr lang="nl-NL" sz="2400" b="1" dirty="0">
                <a:sym typeface="Wingdings" panose="05000000000000000000" pitchFamily="2" charset="2"/>
              </a:rPr>
              <a:t></a:t>
            </a:r>
            <a:r>
              <a:rPr lang="nl-NL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hunger</a:t>
            </a:r>
            <a:r>
              <a:rPr lang="nl-NL" sz="2400" b="1" dirty="0">
                <a:sym typeface="Wingdings" panose="05000000000000000000" pitchFamily="2" charset="2"/>
              </a:rPr>
              <a:t>, </a:t>
            </a:r>
            <a:r>
              <a:rPr lang="nl-NL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hunger </a:t>
            </a:r>
            <a:r>
              <a:rPr lang="nl-NL" sz="2400" b="1" dirty="0">
                <a:solidFill>
                  <a:schemeClr val="tx1"/>
                </a:solidFill>
                <a:sym typeface="Wingdings" panose="05000000000000000000" pitchFamily="2" charset="2"/>
              </a:rPr>
              <a:t>&amp;</a:t>
            </a:r>
            <a:r>
              <a:rPr lang="nl-NL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 water </a:t>
            </a:r>
            <a:r>
              <a:rPr lang="nl-NL" sz="2400" b="1" dirty="0">
                <a:sym typeface="Wingdings" panose="05000000000000000000" pitchFamily="2" charset="2"/>
              </a:rPr>
              <a:t> </a:t>
            </a:r>
            <a:r>
              <a:rPr lang="nl-NL" sz="2400" b="1" dirty="0">
                <a:solidFill>
                  <a:srgbClr val="FFC000"/>
                </a:solidFill>
                <a:sym typeface="Wingdings" panose="05000000000000000000" pitchFamily="2" charset="2"/>
              </a:rPr>
              <a:t>health</a:t>
            </a:r>
            <a:endParaRPr lang="nl-NL" sz="2400" b="1" dirty="0">
              <a:solidFill>
                <a:srgbClr val="FFC000"/>
              </a:solidFill>
            </a:endParaRPr>
          </a:p>
          <a:p>
            <a:pPr>
              <a:defRPr/>
            </a:pPr>
            <a:r>
              <a:rPr lang="nl-NL" sz="2400" dirty="0" err="1"/>
              <a:t>Some</a:t>
            </a:r>
            <a:r>
              <a:rPr lang="nl-NL" sz="2400" dirty="0"/>
              <a:t> </a:t>
            </a:r>
            <a:r>
              <a:rPr lang="nl-NL" sz="2400" dirty="0" err="1"/>
              <a:t>SDGs</a:t>
            </a:r>
            <a:r>
              <a:rPr lang="nl-NL" sz="2400" dirty="0"/>
              <a:t> </a:t>
            </a:r>
            <a:r>
              <a:rPr lang="nl-NL" sz="2400" dirty="0" err="1"/>
              <a:t>not</a:t>
            </a:r>
            <a:r>
              <a:rPr lang="nl-NL" sz="2400" dirty="0"/>
              <a:t> (</a:t>
            </a:r>
            <a:r>
              <a:rPr lang="nl-NL" sz="2400" dirty="0" err="1"/>
              <a:t>yet</a:t>
            </a:r>
            <a:r>
              <a:rPr lang="nl-NL" sz="2400" dirty="0"/>
              <a:t>) </a:t>
            </a:r>
            <a:r>
              <a:rPr lang="nl-NL" sz="2400" dirty="0" err="1"/>
              <a:t>quantifiable</a:t>
            </a:r>
            <a:r>
              <a:rPr lang="nl-NL" sz="2400" dirty="0"/>
              <a:t> in </a:t>
            </a:r>
            <a:r>
              <a:rPr lang="nl-NL" sz="2400" dirty="0" err="1"/>
              <a:t>IAMs</a:t>
            </a:r>
            <a:r>
              <a:rPr lang="nl-NL" sz="2400" dirty="0"/>
              <a:t> (</a:t>
            </a:r>
            <a:r>
              <a:rPr lang="nl-NL" sz="2400" b="1" dirty="0" err="1">
                <a:solidFill>
                  <a:srgbClr val="FFD040"/>
                </a:solidFill>
              </a:rPr>
              <a:t>inequalities</a:t>
            </a:r>
            <a:r>
              <a:rPr lang="nl-NL" sz="2400" b="1" dirty="0">
                <a:solidFill>
                  <a:srgbClr val="FFD040"/>
                </a:solidFill>
              </a:rPr>
              <a:t>, </a:t>
            </a:r>
            <a:r>
              <a:rPr lang="nl-NL" sz="2400" b="1" dirty="0" err="1">
                <a:solidFill>
                  <a:srgbClr val="FFD040"/>
                </a:solidFill>
              </a:rPr>
              <a:t>education</a:t>
            </a:r>
            <a:r>
              <a:rPr lang="nl-NL" sz="2400" b="1" dirty="0"/>
              <a:t>, </a:t>
            </a:r>
            <a:r>
              <a:rPr lang="nl-NL" sz="2400" b="1" dirty="0" err="1">
                <a:solidFill>
                  <a:srgbClr val="C00000"/>
                </a:solidFill>
              </a:rPr>
              <a:t>peace</a:t>
            </a:r>
            <a:r>
              <a:rPr lang="nl-NL" sz="2400" b="1" dirty="0">
                <a:solidFill>
                  <a:srgbClr val="C00000"/>
                </a:solidFill>
              </a:rPr>
              <a:t>, </a:t>
            </a:r>
            <a:r>
              <a:rPr lang="nl-NL" sz="2400" b="1" i="1" dirty="0" err="1">
                <a:solidFill>
                  <a:srgbClr val="C00000"/>
                </a:solidFill>
              </a:rPr>
              <a:t>cities</a:t>
            </a:r>
            <a:r>
              <a:rPr lang="nl-NL" sz="2400" b="1" i="1" dirty="0">
                <a:solidFill>
                  <a:srgbClr val="C00000"/>
                </a:solidFill>
              </a:rPr>
              <a:t>, </a:t>
            </a:r>
            <a:r>
              <a:rPr lang="nl-NL" sz="2400" b="1" i="1" dirty="0" err="1">
                <a:solidFill>
                  <a:srgbClr val="0070C0"/>
                </a:solidFill>
              </a:rPr>
              <a:t>oceans</a:t>
            </a:r>
            <a:r>
              <a:rPr lang="nl-NL" sz="2400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78362" y="6395684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Source: van Soest et al. (</a:t>
            </a:r>
            <a:r>
              <a:rPr lang="en-US" dirty="0">
                <a:latin typeface="Arial" pitchFamily="34" charset="0"/>
                <a:ea typeface="ＭＳ Ｐゴシック" pitchFamily="34" charset="-128"/>
              </a:rPr>
              <a:t>2019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352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 dirty="0"/>
              <a:t>IAM study examples</a:t>
            </a:r>
            <a:endParaRPr dirty="0"/>
          </a:p>
        </p:txBody>
      </p:sp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838200" y="1467650"/>
            <a:ext cx="10896600" cy="499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IAM community has been evaluating societally relevant metrics (similar to SDGs) for a long time</a:t>
            </a:r>
          </a:p>
          <a:p>
            <a:pPr lvl="0"/>
            <a:r>
              <a:rPr lang="en-US" dirty="0"/>
              <a:t>Examples from </a:t>
            </a:r>
          </a:p>
          <a:p>
            <a:pPr lvl="1" indent="-406400">
              <a:spcBef>
                <a:spcPts val="1000"/>
              </a:spcBef>
              <a:buSzPts val="2800"/>
            </a:pPr>
            <a:r>
              <a:rPr lang="en-US" dirty="0"/>
              <a:t>(1) energy and food security under climate mitigation; </a:t>
            </a:r>
          </a:p>
          <a:p>
            <a:pPr lvl="1" indent="-406400">
              <a:spcBef>
                <a:spcPts val="1000"/>
              </a:spcBef>
              <a:buSzPts val="2800"/>
            </a:pPr>
            <a:r>
              <a:rPr lang="en-US" dirty="0"/>
              <a:t>(2) air quality and human health under climate mitigation; </a:t>
            </a:r>
          </a:p>
          <a:p>
            <a:pPr lvl="1" indent="-406400">
              <a:spcBef>
                <a:spcPts val="1000"/>
              </a:spcBef>
              <a:buSzPts val="2800"/>
            </a:pPr>
            <a:r>
              <a:rPr lang="en-US" dirty="0"/>
              <a:t>(3) national mid-century climate change strategies that include multiple societally relevant metrics. </a:t>
            </a:r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endParaRPr lang="en-US" dirty="0"/>
          </a:p>
          <a:p>
            <a:pPr marL="508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>
            <a:spLocks noGrp="1"/>
          </p:cNvSpPr>
          <p:nvPr>
            <p:ph type="title"/>
          </p:nvPr>
        </p:nvSpPr>
        <p:spPr>
          <a:xfrm>
            <a:off x="838201" y="260349"/>
            <a:ext cx="10896600" cy="9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lang="en-US"/>
              <a:t>Trade-offs of different land and bioenergy policies on the path to achieving climate targets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4789716" y="6289874"/>
            <a:ext cx="43610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Calvin et al. (2014),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Climatic Change</a:t>
            </a:r>
            <a:endParaRPr/>
          </a:p>
        </p:txBody>
      </p:sp>
      <p:pic>
        <p:nvPicPr>
          <p:cNvPr id="225" name="Google Shape;225;p5"/>
          <p:cNvPicPr preferRelativeResize="0"/>
          <p:nvPr/>
        </p:nvPicPr>
        <p:blipFill rotWithShape="1">
          <a:blip r:embed="rId3">
            <a:alphaModFix/>
          </a:blip>
          <a:srcRect r="50645" b="8617"/>
          <a:stretch/>
        </p:blipFill>
        <p:spPr>
          <a:xfrm>
            <a:off x="8082252" y="1607025"/>
            <a:ext cx="4109748" cy="44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1" y="1817740"/>
            <a:ext cx="7244051" cy="447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20" y="889849"/>
            <a:ext cx="701421" cy="701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24" y="889849"/>
            <a:ext cx="701422" cy="701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610" y="889848"/>
            <a:ext cx="701422" cy="7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GS Template 20190717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3837</Words>
  <Application>Microsoft Macintosh PowerPoint</Application>
  <PresentationFormat>Widescreen</PresentationFormat>
  <Paragraphs>607</Paragraphs>
  <Slides>55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Systemschrift Normal</vt:lpstr>
      <vt:lpstr>Tahoma</vt:lpstr>
      <vt:lpstr>Noto Sans Symbols</vt:lpstr>
      <vt:lpstr>Arial</vt:lpstr>
      <vt:lpstr>1_CGS Template 20190717</vt:lpstr>
      <vt:lpstr>Climate Mitigation and Other SDGs</vt:lpstr>
      <vt:lpstr>Agenda</vt:lpstr>
      <vt:lpstr>1. What are the SDGs?  17 Sustainable Development Goals – each with specific targets, mostly for 2030 (169 targets, 232 indicators)</vt:lpstr>
      <vt:lpstr>SDG target tracker https://sdg-tracker.org</vt:lpstr>
      <vt:lpstr>How do they relate to IAMs? → Clustering SDGs</vt:lpstr>
      <vt:lpstr>SDG representation in IAM literature</vt:lpstr>
      <vt:lpstr>Use IAM to quantify SDGs</vt:lpstr>
      <vt:lpstr>IAM study examples</vt:lpstr>
      <vt:lpstr>Trade-offs of different land and bioenergy policies on the path to achieving climate targets</vt:lpstr>
      <vt:lpstr>Trade-offs of different land and bioenergy policies on the path to achieving climate targets</vt:lpstr>
      <vt:lpstr>SDG Indicators and Modeling Tools</vt:lpstr>
      <vt:lpstr>Many IAMs try to optimize (explicitly or implicitly) social welfare (human well-being)  SDGs try to operationalize both human well-being, and its different preconditions more explicitly </vt:lpstr>
      <vt:lpstr>Full coupling – first (very stylized) attempt</vt:lpstr>
      <vt:lpstr>Summary section 1.:</vt:lpstr>
      <vt:lpstr>SDG interactions</vt:lpstr>
      <vt:lpstr>SDG interactions - empirical</vt:lpstr>
      <vt:lpstr>Climate action and SDGs are interconnected</vt:lpstr>
      <vt:lpstr>Energy and SDGs are interconnected </vt:lpstr>
      <vt:lpstr>Integrated IAM – SDG research: Example Workflow</vt:lpstr>
      <vt:lpstr>Mineral resource depletion </vt:lpstr>
      <vt:lpstr>PowerPoint Presentation</vt:lpstr>
      <vt:lpstr>Summary section 2.:</vt:lpstr>
      <vt:lpstr>Policy options to maximize synergies and reduce trade-offs</vt:lpstr>
      <vt:lpstr>The world is not on track towards the targets</vt:lpstr>
      <vt:lpstr>A sustainable development pathway (SDP)</vt:lpstr>
      <vt:lpstr>A sustainable development pathway (SDP)</vt:lpstr>
      <vt:lpstr>A sustainable development pathway (SDP)</vt:lpstr>
      <vt:lpstr>A sustainable development pathway (SDP)</vt:lpstr>
      <vt:lpstr>A sustainable development pathway (SDP)</vt:lpstr>
      <vt:lpstr>PowerPoint Presentation</vt:lpstr>
      <vt:lpstr>Modelling toolbox + indicators</vt:lpstr>
      <vt:lpstr>Comprehensive coverage of the SDG space</vt:lpstr>
      <vt:lpstr>Comprehensive coverage of the SDG space</vt:lpstr>
      <vt:lpstr>Interventions: Global equity &amp; poverty alleviation</vt:lpstr>
      <vt:lpstr>Burden sharing &amp; climate &amp; development finance</vt:lpstr>
      <vt:lpstr>Effects of the interventions: inequality &amp; poverty</vt:lpstr>
      <vt:lpstr>Regional SDG achievement and gaps (SDP 2030)</vt:lpstr>
      <vt:lpstr>Regional SDG achievement and gaps (SDP 2050)</vt:lpstr>
      <vt:lpstr>Summary section 3.</vt:lpstr>
      <vt:lpstr>Future directions for IAM-related SDG research</vt:lpstr>
      <vt:lpstr>References</vt:lpstr>
      <vt:lpstr>Discussion</vt:lpstr>
      <vt:lpstr>Back-up</vt:lpstr>
      <vt:lpstr>Implications of SDG considerations for comparability across NDCs </vt:lpstr>
      <vt:lpstr>Interventions: Food and energy</vt:lpstr>
      <vt:lpstr>Effects of the interventions: food</vt:lpstr>
      <vt:lpstr>Food and land-use system</vt:lpstr>
      <vt:lpstr>Effects of the interventions: land &amp; water</vt:lpstr>
      <vt:lpstr>Effects of the interventions: energy</vt:lpstr>
      <vt:lpstr>Energy system</vt:lpstr>
      <vt:lpstr>Global SDG achievement and gaps</vt:lpstr>
      <vt:lpstr>Sustainability benefits and sustainability risks of deep decarbonization: do policy assumptions matter? </vt:lpstr>
      <vt:lpstr>Different CO2 emission profiles</vt:lpstr>
      <vt:lpstr>Different profiles in sustainability indicators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Mitigation and Other SDGs</dc:title>
  <dc:creator>Yiyun Cui</dc:creator>
  <cp:lastModifiedBy>Yiyun Cui</cp:lastModifiedBy>
  <cp:revision>51</cp:revision>
  <dcterms:created xsi:type="dcterms:W3CDTF">2021-01-09T17:06:38Z</dcterms:created>
  <dcterms:modified xsi:type="dcterms:W3CDTF">2023-04-16T19:26:28Z</dcterms:modified>
</cp:coreProperties>
</file>